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52"/>
  </p:notesMasterIdLst>
  <p:handoutMasterIdLst>
    <p:handoutMasterId r:id="rId53"/>
  </p:handoutMasterIdLst>
  <p:sldIdLst>
    <p:sldId id="270" r:id="rId5"/>
    <p:sldId id="303" r:id="rId6"/>
    <p:sldId id="304" r:id="rId7"/>
    <p:sldId id="305" r:id="rId8"/>
    <p:sldId id="344" r:id="rId9"/>
    <p:sldId id="306" r:id="rId10"/>
    <p:sldId id="307" r:id="rId11"/>
    <p:sldId id="308" r:id="rId12"/>
    <p:sldId id="310" r:id="rId13"/>
    <p:sldId id="312" r:id="rId14"/>
    <p:sldId id="313" r:id="rId15"/>
    <p:sldId id="314" r:id="rId16"/>
    <p:sldId id="315" r:id="rId17"/>
    <p:sldId id="316" r:id="rId18"/>
    <p:sldId id="309" r:id="rId19"/>
    <p:sldId id="317" r:id="rId20"/>
    <p:sldId id="318" r:id="rId21"/>
    <p:sldId id="319" r:id="rId22"/>
    <p:sldId id="342" r:id="rId23"/>
    <p:sldId id="300" r:id="rId24"/>
    <p:sldId id="343" r:id="rId25"/>
    <p:sldId id="320" r:id="rId26"/>
    <p:sldId id="288" r:id="rId27"/>
    <p:sldId id="260" r:id="rId28"/>
    <p:sldId id="298" r:id="rId29"/>
    <p:sldId id="289" r:id="rId30"/>
    <p:sldId id="273" r:id="rId31"/>
    <p:sldId id="296" r:id="rId32"/>
    <p:sldId id="297" r:id="rId33"/>
    <p:sldId id="263" r:id="rId34"/>
    <p:sldId id="264" r:id="rId35"/>
    <p:sldId id="291" r:id="rId36"/>
    <p:sldId id="299" r:id="rId37"/>
    <p:sldId id="287" r:id="rId38"/>
    <p:sldId id="279" r:id="rId39"/>
    <p:sldId id="301" r:id="rId40"/>
    <p:sldId id="295" r:id="rId41"/>
    <p:sldId id="294" r:id="rId42"/>
    <p:sldId id="276" r:id="rId43"/>
    <p:sldId id="281" r:id="rId44"/>
    <p:sldId id="278" r:id="rId45"/>
    <p:sldId id="282" r:id="rId46"/>
    <p:sldId id="283" r:id="rId47"/>
    <p:sldId id="277" r:id="rId48"/>
    <p:sldId id="284" r:id="rId49"/>
    <p:sldId id="285" r:id="rId50"/>
    <p:sldId id="286" r:id="rId51"/>
  </p:sldIdLst>
  <p:sldSz cx="12192000" cy="6858000"/>
  <p:notesSz cx="6797675" cy="9926638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IBM Plex Sans" panose="020B0503050203000203" pitchFamily="34" charset="0"/>
      <p:regular r:id="rId60"/>
      <p:bold r:id="rId61"/>
      <p:italic r:id="rId62"/>
      <p:boldItalic r:id="rId63"/>
    </p:embeddedFont>
    <p:embeddedFont>
      <p:font typeface="IBM Plex Sans Medium" panose="020B0603050203000203" pitchFamily="34" charset="0"/>
      <p:regular r:id="rId64"/>
      <p:italic r:id="rId65"/>
    </p:embeddedFont>
    <p:embeddedFont>
      <p:font typeface="IBM Plex Sans SemiBold" panose="020B0703050203000203" pitchFamily="34" charset="0"/>
      <p:regular r:id="rId66"/>
      <p:bold r:id="rId67"/>
      <p:italic r:id="rId68"/>
      <p:boldItalic r:id="rId69"/>
    </p:embeddedFont>
    <p:embeddedFont>
      <p:font typeface="IBM Plex Sans Text" panose="020B0604020202020204" charset="0"/>
      <p:regular r:id="rId70"/>
      <p: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Roboto Bold" panose="020B0604020202020204" charset="0"/>
      <p:bold r:id="rId76"/>
      <p:italic r:id="rId77"/>
      <p:boldItalic r:id="rId78"/>
    </p:embeddedFont>
    <p:embeddedFont>
      <p:font typeface="Roboto Regular" panose="020B060402020202020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>
            <p14:sldId id="270"/>
            <p14:sldId id="303"/>
            <p14:sldId id="304"/>
            <p14:sldId id="305"/>
            <p14:sldId id="344"/>
            <p14:sldId id="306"/>
            <p14:sldId id="307"/>
            <p14:sldId id="308"/>
            <p14:sldId id="310"/>
            <p14:sldId id="312"/>
            <p14:sldId id="313"/>
            <p14:sldId id="314"/>
            <p14:sldId id="315"/>
            <p14:sldId id="316"/>
            <p14:sldId id="309"/>
            <p14:sldId id="317"/>
            <p14:sldId id="318"/>
            <p14:sldId id="319"/>
            <p14:sldId id="342"/>
            <p14:sldId id="300"/>
            <p14:sldId id="343"/>
            <p14:sldId id="320"/>
          </p14:sldIdLst>
        </p14:section>
        <p14:section name="Contents" id="{AF969783-D6A8-D145-B03B-BA2DE69A7CF6}">
          <p14:sldIdLst>
            <p14:sldId id="288"/>
            <p14:sldId id="260"/>
          </p14:sldIdLst>
        </p14:section>
        <p14:section name="Slide templates" id="{121EF9E0-C66A-C747-880B-84A23CA85671}">
          <p14:sldIdLst>
            <p14:sldId id="298"/>
            <p14:sldId id="289"/>
            <p14:sldId id="273"/>
            <p14:sldId id="296"/>
          </p14:sldIdLst>
        </p14:section>
        <p14:section name="Icons and graphics" id="{866A226A-E7EA-3446-867A-C12168159C8B}">
          <p14:sldIdLst>
            <p14:sldId id="297"/>
            <p14:sldId id="263"/>
            <p14:sldId id="264"/>
            <p14:sldId id="291"/>
          </p14:sldIdLst>
        </p14:section>
        <p14:section name="Virtual backgrounds" id="{D9AC061A-840D-824B-900F-9051D8616066}">
          <p14:sldIdLst>
            <p14:sldId id="299"/>
            <p14:sldId id="287"/>
            <p14:sldId id="279"/>
          </p14:sldIdLst>
        </p14:section>
        <p14:section name="Slide examples" id="{5DDFB2E4-F4DC-4D4A-9117-77F6B897B0C5}">
          <p14:sldIdLst>
            <p14:sldId id="301"/>
            <p14:sldId id="295"/>
            <p14:sldId id="294"/>
            <p14:sldId id="276"/>
            <p14:sldId id="281"/>
            <p14:sldId id="278"/>
            <p14:sldId id="282"/>
            <p14:sldId id="283"/>
            <p14:sldId id="277"/>
            <p14:sldId id="284"/>
            <p14:sldId id="285"/>
            <p14:sldId id="286"/>
          </p14:sldIdLst>
        </p14:section>
        <p14:section name="OlderVersion" id="{C94D5556-F99E-495D-95CE-8706DCAB973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89764" autoAdjust="0"/>
  </p:normalViewPr>
  <p:slideViewPr>
    <p:cSldViewPr snapToGrid="0">
      <p:cViewPr varScale="1">
        <p:scale>
          <a:sx n="47" d="100"/>
          <a:sy n="47" d="100"/>
        </p:scale>
        <p:origin x="99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3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3.fntdata"/><Relationship Id="rId61" Type="http://schemas.openxmlformats.org/officeDocument/2006/relationships/font" Target="fonts/font8.fntdata"/><Relationship Id="rId82" Type="http://schemas.openxmlformats.org/officeDocument/2006/relationships/font" Target="fonts/font29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59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84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99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18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10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1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buying a house: does the property being bought really exist? Is it legitimately for sale? Is the seller a real person? Is the buyer a real person? Do they actually have the money?</a:t>
            </a:r>
          </a:p>
        </p:txBody>
      </p:sp>
    </p:spTree>
    <p:extLst>
      <p:ext uri="{BB962C8B-B14F-4D97-AF65-F5344CB8AC3E}">
        <p14:creationId xmlns:p14="http://schemas.microsoft.com/office/powerpoint/2010/main" val="282268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5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8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4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8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0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2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2gGMTVwofc" TargetMode="External"/><Relationship Id="rId2" Type="http://schemas.openxmlformats.org/officeDocument/2006/relationships/hyperlink" Target="https://youtu.be/j7NU0eoZEY0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OJSBB0SChj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Pm25-0lwM8" TargetMode="External"/><Relationship Id="rId2" Type="http://schemas.openxmlformats.org/officeDocument/2006/relationships/hyperlink" Target="https://youtu.be/zSNEaCujxmE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q6ZbAfp99A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mple-talk.com/sql/database-administration/constraints-and-the-test-driven-database/" TargetMode="External"/><Relationship Id="rId2" Type="http://schemas.openxmlformats.org/officeDocument/2006/relationships/hyperlink" Target="http://www.simple-talk.com/books/sql-books/defensive-database-programmin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qlserverfast.com/blog/hugo/2007/03/can-you-trust-your-constraint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117" Type="http://schemas.openxmlformats.org/officeDocument/2006/relationships/image" Target="../media/image148.svg"/><Relationship Id="rId21" Type="http://schemas.openxmlformats.org/officeDocument/2006/relationships/image" Target="../media/image58.svg"/><Relationship Id="rId42" Type="http://schemas.openxmlformats.org/officeDocument/2006/relationships/image" Target="../media/image75.png"/><Relationship Id="rId47" Type="http://schemas.openxmlformats.org/officeDocument/2006/relationships/image" Target="../media/image80.svg"/><Relationship Id="rId63" Type="http://schemas.openxmlformats.org/officeDocument/2006/relationships/image" Target="../media/image96.svg"/><Relationship Id="rId68" Type="http://schemas.openxmlformats.org/officeDocument/2006/relationships/image" Target="../media/image101.png"/><Relationship Id="rId84" Type="http://schemas.openxmlformats.org/officeDocument/2006/relationships/image" Target="../media/image117.png"/><Relationship Id="rId89" Type="http://schemas.openxmlformats.org/officeDocument/2006/relationships/image" Target="../media/image122.svg"/><Relationship Id="rId112" Type="http://schemas.openxmlformats.org/officeDocument/2006/relationships/image" Target="../media/image143.png"/><Relationship Id="rId16" Type="http://schemas.openxmlformats.org/officeDocument/2006/relationships/image" Target="../media/image53.png"/><Relationship Id="rId107" Type="http://schemas.openxmlformats.org/officeDocument/2006/relationships/image" Target="../media/image140.svg"/><Relationship Id="rId11" Type="http://schemas.openxmlformats.org/officeDocument/2006/relationships/image" Target="../media/image48.svg"/><Relationship Id="rId32" Type="http://schemas.openxmlformats.org/officeDocument/2006/relationships/image" Target="../media/image67.png"/><Relationship Id="rId37" Type="http://schemas.openxmlformats.org/officeDocument/2006/relationships/image" Target="../media/image70.svg"/><Relationship Id="rId53" Type="http://schemas.openxmlformats.org/officeDocument/2006/relationships/image" Target="../media/image86.svg"/><Relationship Id="rId58" Type="http://schemas.openxmlformats.org/officeDocument/2006/relationships/image" Target="../media/image91.png"/><Relationship Id="rId74" Type="http://schemas.openxmlformats.org/officeDocument/2006/relationships/image" Target="../media/image107.png"/><Relationship Id="rId79" Type="http://schemas.openxmlformats.org/officeDocument/2006/relationships/image" Target="../media/image112.svg"/><Relationship Id="rId102" Type="http://schemas.openxmlformats.org/officeDocument/2006/relationships/image" Target="../media/image135.png"/><Relationship Id="rId123" Type="http://schemas.openxmlformats.org/officeDocument/2006/relationships/image" Target="../media/image154.svg"/><Relationship Id="rId5" Type="http://schemas.openxmlformats.org/officeDocument/2006/relationships/image" Target="../media/image42.svg"/><Relationship Id="rId90" Type="http://schemas.openxmlformats.org/officeDocument/2006/relationships/image" Target="../media/image123.png"/><Relationship Id="rId95" Type="http://schemas.openxmlformats.org/officeDocument/2006/relationships/image" Target="../media/image128.svg"/><Relationship Id="rId22" Type="http://schemas.openxmlformats.org/officeDocument/2006/relationships/image" Target="../media/image59.png"/><Relationship Id="rId27" Type="http://schemas.openxmlformats.org/officeDocument/2006/relationships/image" Target="../media/image64.svg"/><Relationship Id="rId43" Type="http://schemas.openxmlformats.org/officeDocument/2006/relationships/image" Target="../media/image76.svg"/><Relationship Id="rId48" Type="http://schemas.openxmlformats.org/officeDocument/2006/relationships/image" Target="../media/image81.png"/><Relationship Id="rId64" Type="http://schemas.openxmlformats.org/officeDocument/2006/relationships/image" Target="../media/image97.png"/><Relationship Id="rId69" Type="http://schemas.openxmlformats.org/officeDocument/2006/relationships/image" Target="../media/image102.svg"/><Relationship Id="rId113" Type="http://schemas.openxmlformats.org/officeDocument/2006/relationships/image" Target="../media/image144.svg"/><Relationship Id="rId118" Type="http://schemas.openxmlformats.org/officeDocument/2006/relationships/image" Target="../media/image149.png"/><Relationship Id="rId80" Type="http://schemas.openxmlformats.org/officeDocument/2006/relationships/image" Target="../media/image113.png"/><Relationship Id="rId85" Type="http://schemas.openxmlformats.org/officeDocument/2006/relationships/image" Target="../media/image118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33" Type="http://schemas.openxmlformats.org/officeDocument/2006/relationships/image" Target="../media/image68.svg"/><Relationship Id="rId38" Type="http://schemas.openxmlformats.org/officeDocument/2006/relationships/image" Target="../media/image71.png"/><Relationship Id="rId59" Type="http://schemas.openxmlformats.org/officeDocument/2006/relationships/image" Target="../media/image92.svg"/><Relationship Id="rId103" Type="http://schemas.openxmlformats.org/officeDocument/2006/relationships/image" Target="../media/image136.svg"/><Relationship Id="rId108" Type="http://schemas.openxmlformats.org/officeDocument/2006/relationships/image" Target="../media/image11.png"/><Relationship Id="rId54" Type="http://schemas.openxmlformats.org/officeDocument/2006/relationships/image" Target="../media/image87.png"/><Relationship Id="rId70" Type="http://schemas.openxmlformats.org/officeDocument/2006/relationships/image" Target="../media/image103.png"/><Relationship Id="rId75" Type="http://schemas.openxmlformats.org/officeDocument/2006/relationships/image" Target="../media/image108.svg"/><Relationship Id="rId91" Type="http://schemas.openxmlformats.org/officeDocument/2006/relationships/image" Target="../media/image124.svg"/><Relationship Id="rId96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23" Type="http://schemas.openxmlformats.org/officeDocument/2006/relationships/image" Target="../media/image60.svg"/><Relationship Id="rId28" Type="http://schemas.openxmlformats.org/officeDocument/2006/relationships/image" Target="../media/image65.png"/><Relationship Id="rId49" Type="http://schemas.openxmlformats.org/officeDocument/2006/relationships/image" Target="../media/image82.svg"/><Relationship Id="rId114" Type="http://schemas.openxmlformats.org/officeDocument/2006/relationships/image" Target="../media/image145.png"/><Relationship Id="rId119" Type="http://schemas.openxmlformats.org/officeDocument/2006/relationships/image" Target="../media/image150.svg"/><Relationship Id="rId44" Type="http://schemas.openxmlformats.org/officeDocument/2006/relationships/image" Target="../media/image77.png"/><Relationship Id="rId60" Type="http://schemas.openxmlformats.org/officeDocument/2006/relationships/image" Target="../media/image93.png"/><Relationship Id="rId65" Type="http://schemas.openxmlformats.org/officeDocument/2006/relationships/image" Target="../media/image98.svg"/><Relationship Id="rId81" Type="http://schemas.openxmlformats.org/officeDocument/2006/relationships/image" Target="../media/image114.svg"/><Relationship Id="rId86" Type="http://schemas.openxmlformats.org/officeDocument/2006/relationships/image" Target="../media/image119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9" Type="http://schemas.openxmlformats.org/officeDocument/2006/relationships/image" Target="../media/image72.svg"/><Relationship Id="rId109" Type="http://schemas.openxmlformats.org/officeDocument/2006/relationships/image" Target="../media/image12.svg"/><Relationship Id="rId34" Type="http://schemas.openxmlformats.org/officeDocument/2006/relationships/image" Target="../media/image27.png"/><Relationship Id="rId50" Type="http://schemas.openxmlformats.org/officeDocument/2006/relationships/image" Target="../media/image83.png"/><Relationship Id="rId55" Type="http://schemas.openxmlformats.org/officeDocument/2006/relationships/image" Target="../media/image88.svg"/><Relationship Id="rId76" Type="http://schemas.openxmlformats.org/officeDocument/2006/relationships/image" Target="../media/image109.png"/><Relationship Id="rId97" Type="http://schemas.openxmlformats.org/officeDocument/2006/relationships/image" Target="../media/image130.svg"/><Relationship Id="rId104" Type="http://schemas.openxmlformats.org/officeDocument/2006/relationships/image" Target="../media/image137.png"/><Relationship Id="rId120" Type="http://schemas.openxmlformats.org/officeDocument/2006/relationships/image" Target="../media/image151.png"/><Relationship Id="rId7" Type="http://schemas.openxmlformats.org/officeDocument/2006/relationships/image" Target="../media/image44.svg"/><Relationship Id="rId71" Type="http://schemas.openxmlformats.org/officeDocument/2006/relationships/image" Target="../media/image104.svg"/><Relationship Id="rId92" Type="http://schemas.openxmlformats.org/officeDocument/2006/relationships/image" Target="../media/image125.png"/><Relationship Id="rId2" Type="http://schemas.openxmlformats.org/officeDocument/2006/relationships/image" Target="../media/image39.png"/><Relationship Id="rId29" Type="http://schemas.openxmlformats.org/officeDocument/2006/relationships/image" Target="../media/image66.svg"/><Relationship Id="rId24" Type="http://schemas.openxmlformats.org/officeDocument/2006/relationships/image" Target="../media/image61.png"/><Relationship Id="rId40" Type="http://schemas.openxmlformats.org/officeDocument/2006/relationships/image" Target="../media/image73.png"/><Relationship Id="rId45" Type="http://schemas.openxmlformats.org/officeDocument/2006/relationships/image" Target="../media/image78.svg"/><Relationship Id="rId66" Type="http://schemas.openxmlformats.org/officeDocument/2006/relationships/image" Target="../media/image99.png"/><Relationship Id="rId87" Type="http://schemas.openxmlformats.org/officeDocument/2006/relationships/image" Target="../media/image120.svg"/><Relationship Id="rId110" Type="http://schemas.openxmlformats.org/officeDocument/2006/relationships/image" Target="../media/image141.png"/><Relationship Id="rId115" Type="http://schemas.openxmlformats.org/officeDocument/2006/relationships/image" Target="../media/image146.svg"/><Relationship Id="rId61" Type="http://schemas.openxmlformats.org/officeDocument/2006/relationships/image" Target="../media/image94.svg"/><Relationship Id="rId82" Type="http://schemas.openxmlformats.org/officeDocument/2006/relationships/image" Target="../media/image115.png"/><Relationship Id="rId19" Type="http://schemas.openxmlformats.org/officeDocument/2006/relationships/image" Target="../media/image56.svg"/><Relationship Id="rId14" Type="http://schemas.openxmlformats.org/officeDocument/2006/relationships/image" Target="../media/image51.png"/><Relationship Id="rId30" Type="http://schemas.openxmlformats.org/officeDocument/2006/relationships/image" Target="../media/image24.png"/><Relationship Id="rId35" Type="http://schemas.openxmlformats.org/officeDocument/2006/relationships/image" Target="../media/image28.svg"/><Relationship Id="rId56" Type="http://schemas.openxmlformats.org/officeDocument/2006/relationships/image" Target="../media/image89.png"/><Relationship Id="rId77" Type="http://schemas.openxmlformats.org/officeDocument/2006/relationships/image" Target="../media/image110.svg"/><Relationship Id="rId100" Type="http://schemas.openxmlformats.org/officeDocument/2006/relationships/image" Target="../media/image133.png"/><Relationship Id="rId105" Type="http://schemas.openxmlformats.org/officeDocument/2006/relationships/image" Target="../media/image138.svg"/><Relationship Id="rId8" Type="http://schemas.openxmlformats.org/officeDocument/2006/relationships/image" Target="../media/image45.png"/><Relationship Id="rId51" Type="http://schemas.openxmlformats.org/officeDocument/2006/relationships/image" Target="../media/image84.svg"/><Relationship Id="rId72" Type="http://schemas.openxmlformats.org/officeDocument/2006/relationships/image" Target="../media/image105.png"/><Relationship Id="rId93" Type="http://schemas.openxmlformats.org/officeDocument/2006/relationships/image" Target="../media/image126.svg"/><Relationship Id="rId98" Type="http://schemas.openxmlformats.org/officeDocument/2006/relationships/image" Target="../media/image131.png"/><Relationship Id="rId121" Type="http://schemas.openxmlformats.org/officeDocument/2006/relationships/image" Target="../media/image152.svg"/><Relationship Id="rId3" Type="http://schemas.openxmlformats.org/officeDocument/2006/relationships/image" Target="../media/image40.svg"/><Relationship Id="rId25" Type="http://schemas.openxmlformats.org/officeDocument/2006/relationships/image" Target="../media/image62.svg"/><Relationship Id="rId46" Type="http://schemas.openxmlformats.org/officeDocument/2006/relationships/image" Target="../media/image79.png"/><Relationship Id="rId67" Type="http://schemas.openxmlformats.org/officeDocument/2006/relationships/image" Target="../media/image100.svg"/><Relationship Id="rId116" Type="http://schemas.openxmlformats.org/officeDocument/2006/relationships/image" Target="../media/image147.png"/><Relationship Id="rId20" Type="http://schemas.openxmlformats.org/officeDocument/2006/relationships/image" Target="../media/image57.png"/><Relationship Id="rId41" Type="http://schemas.openxmlformats.org/officeDocument/2006/relationships/image" Target="../media/image74.svg"/><Relationship Id="rId62" Type="http://schemas.openxmlformats.org/officeDocument/2006/relationships/image" Target="../media/image95.png"/><Relationship Id="rId83" Type="http://schemas.openxmlformats.org/officeDocument/2006/relationships/image" Target="../media/image116.svg"/><Relationship Id="rId88" Type="http://schemas.openxmlformats.org/officeDocument/2006/relationships/image" Target="../media/image121.png"/><Relationship Id="rId111" Type="http://schemas.openxmlformats.org/officeDocument/2006/relationships/image" Target="../media/image142.svg"/><Relationship Id="rId15" Type="http://schemas.openxmlformats.org/officeDocument/2006/relationships/image" Target="../media/image52.svg"/><Relationship Id="rId36" Type="http://schemas.openxmlformats.org/officeDocument/2006/relationships/image" Target="../media/image69.png"/><Relationship Id="rId57" Type="http://schemas.openxmlformats.org/officeDocument/2006/relationships/image" Target="../media/image90.svg"/><Relationship Id="rId106" Type="http://schemas.openxmlformats.org/officeDocument/2006/relationships/image" Target="../media/image139.png"/><Relationship Id="rId10" Type="http://schemas.openxmlformats.org/officeDocument/2006/relationships/image" Target="../media/image47.png"/><Relationship Id="rId31" Type="http://schemas.openxmlformats.org/officeDocument/2006/relationships/image" Target="../media/image25.svg"/><Relationship Id="rId52" Type="http://schemas.openxmlformats.org/officeDocument/2006/relationships/image" Target="../media/image85.png"/><Relationship Id="rId73" Type="http://schemas.openxmlformats.org/officeDocument/2006/relationships/image" Target="../media/image106.svg"/><Relationship Id="rId78" Type="http://schemas.openxmlformats.org/officeDocument/2006/relationships/image" Target="../media/image111.png"/><Relationship Id="rId94" Type="http://schemas.openxmlformats.org/officeDocument/2006/relationships/image" Target="../media/image127.png"/><Relationship Id="rId99" Type="http://schemas.openxmlformats.org/officeDocument/2006/relationships/image" Target="../media/image132.svg"/><Relationship Id="rId101" Type="http://schemas.openxmlformats.org/officeDocument/2006/relationships/image" Target="../media/image134.svg"/><Relationship Id="rId122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10" Type="http://schemas.openxmlformats.org/officeDocument/2006/relationships/image" Target="../media/image142.svg"/><Relationship Id="rId4" Type="http://schemas.openxmlformats.org/officeDocument/2006/relationships/image" Target="../media/image28.svg"/><Relationship Id="rId9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13" Type="http://schemas.openxmlformats.org/officeDocument/2006/relationships/image" Target="../media/image9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svg"/><Relationship Id="rId11" Type="http://schemas.openxmlformats.org/officeDocument/2006/relationships/image" Target="../media/image3.png"/><Relationship Id="rId5" Type="http://schemas.openxmlformats.org/officeDocument/2006/relationships/image" Target="../media/image157.png"/><Relationship Id="rId10" Type="http://schemas.openxmlformats.org/officeDocument/2006/relationships/image" Target="../media/image162.svg"/><Relationship Id="rId4" Type="http://schemas.openxmlformats.org/officeDocument/2006/relationships/image" Target="../media/image156.svg"/><Relationship Id="rId9" Type="http://schemas.openxmlformats.org/officeDocument/2006/relationships/image" Target="../media/image161.png"/><Relationship Id="rId1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64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svg"/><Relationship Id="rId18" Type="http://schemas.openxmlformats.org/officeDocument/2006/relationships/image" Target="../media/image149.png"/><Relationship Id="rId3" Type="http://schemas.openxmlformats.org/officeDocument/2006/relationships/image" Target="../media/image66.svg"/><Relationship Id="rId7" Type="http://schemas.openxmlformats.org/officeDocument/2006/relationships/image" Target="../media/image96.svg"/><Relationship Id="rId12" Type="http://schemas.openxmlformats.org/officeDocument/2006/relationships/image" Target="../media/image139.png"/><Relationship Id="rId17" Type="http://schemas.openxmlformats.org/officeDocument/2006/relationships/image" Target="../media/image142.svg"/><Relationship Id="rId2" Type="http://schemas.openxmlformats.org/officeDocument/2006/relationships/image" Target="../media/image65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34.svg"/><Relationship Id="rId5" Type="http://schemas.openxmlformats.org/officeDocument/2006/relationships/image" Target="../media/image88.svg"/><Relationship Id="rId15" Type="http://schemas.openxmlformats.org/officeDocument/2006/relationships/image" Target="../media/image12.svg"/><Relationship Id="rId10" Type="http://schemas.openxmlformats.org/officeDocument/2006/relationships/image" Target="../media/image133.png"/><Relationship Id="rId19" Type="http://schemas.openxmlformats.org/officeDocument/2006/relationships/image" Target="../media/image150.svg"/><Relationship Id="rId4" Type="http://schemas.openxmlformats.org/officeDocument/2006/relationships/image" Target="../media/image87.png"/><Relationship Id="rId9" Type="http://schemas.openxmlformats.org/officeDocument/2006/relationships/image" Target="../media/image122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104.svg"/><Relationship Id="rId21" Type="http://schemas.openxmlformats.org/officeDocument/2006/relationships/image" Target="../media/image64.svg"/><Relationship Id="rId34" Type="http://schemas.openxmlformats.org/officeDocument/2006/relationships/image" Target="../media/image91.png"/><Relationship Id="rId42" Type="http://schemas.openxmlformats.org/officeDocument/2006/relationships/image" Target="../media/image111.png"/><Relationship Id="rId47" Type="http://schemas.openxmlformats.org/officeDocument/2006/relationships/image" Target="../media/image126.svg"/><Relationship Id="rId50" Type="http://schemas.openxmlformats.org/officeDocument/2006/relationships/image" Target="../media/image131.png"/><Relationship Id="rId55" Type="http://schemas.openxmlformats.org/officeDocument/2006/relationships/image" Target="../media/image144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6" Type="http://schemas.openxmlformats.org/officeDocument/2006/relationships/image" Target="../media/image59.png"/><Relationship Id="rId29" Type="http://schemas.openxmlformats.org/officeDocument/2006/relationships/image" Target="../media/image72.svg"/><Relationship Id="rId11" Type="http://schemas.openxmlformats.org/officeDocument/2006/relationships/image" Target="../media/image50.svg"/><Relationship Id="rId24" Type="http://schemas.openxmlformats.org/officeDocument/2006/relationships/image" Target="../media/image27.png"/><Relationship Id="rId32" Type="http://schemas.openxmlformats.org/officeDocument/2006/relationships/image" Target="../media/image87.png"/><Relationship Id="rId37" Type="http://schemas.openxmlformats.org/officeDocument/2006/relationships/image" Target="../media/image100.svg"/><Relationship Id="rId40" Type="http://schemas.openxmlformats.org/officeDocument/2006/relationships/image" Target="../media/image105.png"/><Relationship Id="rId45" Type="http://schemas.openxmlformats.org/officeDocument/2006/relationships/image" Target="../media/image122.svg"/><Relationship Id="rId53" Type="http://schemas.openxmlformats.org/officeDocument/2006/relationships/image" Target="../media/image140.svg"/><Relationship Id="rId5" Type="http://schemas.openxmlformats.org/officeDocument/2006/relationships/image" Target="../media/image44.svg"/><Relationship Id="rId19" Type="http://schemas.openxmlformats.org/officeDocument/2006/relationships/image" Target="../media/image62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5.png"/><Relationship Id="rId22" Type="http://schemas.openxmlformats.org/officeDocument/2006/relationships/image" Target="../media/image67.png"/><Relationship Id="rId27" Type="http://schemas.openxmlformats.org/officeDocument/2006/relationships/image" Target="../media/image70.svg"/><Relationship Id="rId30" Type="http://schemas.openxmlformats.org/officeDocument/2006/relationships/image" Target="../media/image81.png"/><Relationship Id="rId35" Type="http://schemas.openxmlformats.org/officeDocument/2006/relationships/image" Target="../media/image92.svg"/><Relationship Id="rId43" Type="http://schemas.openxmlformats.org/officeDocument/2006/relationships/image" Target="../media/image112.svg"/><Relationship Id="rId48" Type="http://schemas.openxmlformats.org/officeDocument/2006/relationships/image" Target="../media/image127.png"/><Relationship Id="rId56" Type="http://schemas.openxmlformats.org/officeDocument/2006/relationships/image" Target="../media/image151.png"/><Relationship Id="rId8" Type="http://schemas.openxmlformats.org/officeDocument/2006/relationships/image" Target="../media/image47.png"/><Relationship Id="rId51" Type="http://schemas.openxmlformats.org/officeDocument/2006/relationships/image" Target="../media/image132.svg"/><Relationship Id="rId3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60.svg"/><Relationship Id="rId25" Type="http://schemas.openxmlformats.org/officeDocument/2006/relationships/image" Target="../media/image28.svg"/><Relationship Id="rId33" Type="http://schemas.openxmlformats.org/officeDocument/2006/relationships/image" Target="../media/image88.svg"/><Relationship Id="rId38" Type="http://schemas.openxmlformats.org/officeDocument/2006/relationships/image" Target="../media/image103.png"/><Relationship Id="rId46" Type="http://schemas.openxmlformats.org/officeDocument/2006/relationships/image" Target="../media/image125.png"/><Relationship Id="rId20" Type="http://schemas.openxmlformats.org/officeDocument/2006/relationships/image" Target="../media/image63.png"/><Relationship Id="rId41" Type="http://schemas.openxmlformats.org/officeDocument/2006/relationships/image" Target="../media/image106.svg"/><Relationship Id="rId54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5" Type="http://schemas.openxmlformats.org/officeDocument/2006/relationships/image" Target="../media/image56.svg"/><Relationship Id="rId23" Type="http://schemas.openxmlformats.org/officeDocument/2006/relationships/image" Target="../media/image68.svg"/><Relationship Id="rId28" Type="http://schemas.openxmlformats.org/officeDocument/2006/relationships/image" Target="../media/image71.png"/><Relationship Id="rId36" Type="http://schemas.openxmlformats.org/officeDocument/2006/relationships/image" Target="../media/image99.png"/><Relationship Id="rId49" Type="http://schemas.openxmlformats.org/officeDocument/2006/relationships/image" Target="../media/image128.svg"/><Relationship Id="rId57" Type="http://schemas.openxmlformats.org/officeDocument/2006/relationships/image" Target="../media/image152.svg"/><Relationship Id="rId10" Type="http://schemas.openxmlformats.org/officeDocument/2006/relationships/image" Target="../media/image49.png"/><Relationship Id="rId31" Type="http://schemas.openxmlformats.org/officeDocument/2006/relationships/image" Target="../media/image82.svg"/><Relationship Id="rId44" Type="http://schemas.openxmlformats.org/officeDocument/2006/relationships/image" Target="../media/image121.png"/><Relationship Id="rId52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104.svg"/><Relationship Id="rId21" Type="http://schemas.openxmlformats.org/officeDocument/2006/relationships/image" Target="../media/image64.svg"/><Relationship Id="rId34" Type="http://schemas.openxmlformats.org/officeDocument/2006/relationships/image" Target="../media/image91.png"/><Relationship Id="rId42" Type="http://schemas.openxmlformats.org/officeDocument/2006/relationships/image" Target="../media/image111.png"/><Relationship Id="rId47" Type="http://schemas.openxmlformats.org/officeDocument/2006/relationships/image" Target="../media/image126.svg"/><Relationship Id="rId50" Type="http://schemas.openxmlformats.org/officeDocument/2006/relationships/image" Target="../media/image131.png"/><Relationship Id="rId55" Type="http://schemas.openxmlformats.org/officeDocument/2006/relationships/image" Target="../media/image144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6" Type="http://schemas.openxmlformats.org/officeDocument/2006/relationships/image" Target="../media/image59.png"/><Relationship Id="rId29" Type="http://schemas.openxmlformats.org/officeDocument/2006/relationships/image" Target="../media/image72.svg"/><Relationship Id="rId11" Type="http://schemas.openxmlformats.org/officeDocument/2006/relationships/image" Target="../media/image50.svg"/><Relationship Id="rId24" Type="http://schemas.openxmlformats.org/officeDocument/2006/relationships/image" Target="../media/image27.png"/><Relationship Id="rId32" Type="http://schemas.openxmlformats.org/officeDocument/2006/relationships/image" Target="../media/image87.png"/><Relationship Id="rId37" Type="http://schemas.openxmlformats.org/officeDocument/2006/relationships/image" Target="../media/image100.svg"/><Relationship Id="rId40" Type="http://schemas.openxmlformats.org/officeDocument/2006/relationships/image" Target="../media/image105.png"/><Relationship Id="rId45" Type="http://schemas.openxmlformats.org/officeDocument/2006/relationships/image" Target="../media/image122.svg"/><Relationship Id="rId53" Type="http://schemas.openxmlformats.org/officeDocument/2006/relationships/image" Target="../media/image140.svg"/><Relationship Id="rId5" Type="http://schemas.openxmlformats.org/officeDocument/2006/relationships/image" Target="../media/image44.svg"/><Relationship Id="rId19" Type="http://schemas.openxmlformats.org/officeDocument/2006/relationships/image" Target="../media/image62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5.png"/><Relationship Id="rId22" Type="http://schemas.openxmlformats.org/officeDocument/2006/relationships/image" Target="../media/image67.png"/><Relationship Id="rId27" Type="http://schemas.openxmlformats.org/officeDocument/2006/relationships/image" Target="../media/image70.svg"/><Relationship Id="rId30" Type="http://schemas.openxmlformats.org/officeDocument/2006/relationships/image" Target="../media/image81.png"/><Relationship Id="rId35" Type="http://schemas.openxmlformats.org/officeDocument/2006/relationships/image" Target="../media/image92.svg"/><Relationship Id="rId43" Type="http://schemas.openxmlformats.org/officeDocument/2006/relationships/image" Target="../media/image112.svg"/><Relationship Id="rId48" Type="http://schemas.openxmlformats.org/officeDocument/2006/relationships/image" Target="../media/image127.png"/><Relationship Id="rId56" Type="http://schemas.openxmlformats.org/officeDocument/2006/relationships/image" Target="../media/image151.png"/><Relationship Id="rId8" Type="http://schemas.openxmlformats.org/officeDocument/2006/relationships/image" Target="../media/image47.png"/><Relationship Id="rId51" Type="http://schemas.openxmlformats.org/officeDocument/2006/relationships/image" Target="../media/image132.svg"/><Relationship Id="rId3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60.svg"/><Relationship Id="rId25" Type="http://schemas.openxmlformats.org/officeDocument/2006/relationships/image" Target="../media/image28.svg"/><Relationship Id="rId33" Type="http://schemas.openxmlformats.org/officeDocument/2006/relationships/image" Target="../media/image88.svg"/><Relationship Id="rId38" Type="http://schemas.openxmlformats.org/officeDocument/2006/relationships/image" Target="../media/image103.png"/><Relationship Id="rId46" Type="http://schemas.openxmlformats.org/officeDocument/2006/relationships/image" Target="../media/image125.png"/><Relationship Id="rId20" Type="http://schemas.openxmlformats.org/officeDocument/2006/relationships/image" Target="../media/image63.png"/><Relationship Id="rId41" Type="http://schemas.openxmlformats.org/officeDocument/2006/relationships/image" Target="../media/image106.svg"/><Relationship Id="rId54" Type="http://schemas.openxmlformats.org/officeDocument/2006/relationships/image" Target="../media/image1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5" Type="http://schemas.openxmlformats.org/officeDocument/2006/relationships/image" Target="../media/image56.svg"/><Relationship Id="rId23" Type="http://schemas.openxmlformats.org/officeDocument/2006/relationships/image" Target="../media/image68.svg"/><Relationship Id="rId28" Type="http://schemas.openxmlformats.org/officeDocument/2006/relationships/image" Target="../media/image71.png"/><Relationship Id="rId36" Type="http://schemas.openxmlformats.org/officeDocument/2006/relationships/image" Target="../media/image99.png"/><Relationship Id="rId49" Type="http://schemas.openxmlformats.org/officeDocument/2006/relationships/image" Target="../media/image128.svg"/><Relationship Id="rId57" Type="http://schemas.openxmlformats.org/officeDocument/2006/relationships/image" Target="../media/image152.svg"/><Relationship Id="rId10" Type="http://schemas.openxmlformats.org/officeDocument/2006/relationships/image" Target="../media/image49.png"/><Relationship Id="rId31" Type="http://schemas.openxmlformats.org/officeDocument/2006/relationships/image" Target="../media/image82.svg"/><Relationship Id="rId44" Type="http://schemas.openxmlformats.org/officeDocument/2006/relationships/image" Target="../media/image121.png"/><Relationship Id="rId52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5.png"/><Relationship Id="rId18" Type="http://schemas.openxmlformats.org/officeDocument/2006/relationships/image" Target="../media/image68.svg"/><Relationship Id="rId26" Type="http://schemas.openxmlformats.org/officeDocument/2006/relationships/image" Target="../media/image112.svg"/><Relationship Id="rId3" Type="http://schemas.openxmlformats.org/officeDocument/2006/relationships/image" Target="../media/image49.png"/><Relationship Id="rId21" Type="http://schemas.openxmlformats.org/officeDocument/2006/relationships/image" Target="../media/image99.png"/><Relationship Id="rId7" Type="http://schemas.openxmlformats.org/officeDocument/2006/relationships/image" Target="../media/image55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5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.svg"/><Relationship Id="rId20" Type="http://schemas.openxmlformats.org/officeDocument/2006/relationships/image" Target="../media/image88.sv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svg"/><Relationship Id="rId11" Type="http://schemas.openxmlformats.org/officeDocument/2006/relationships/image" Target="../media/image61.png"/><Relationship Id="rId24" Type="http://schemas.openxmlformats.org/officeDocument/2006/relationships/image" Target="../media/image104.svg"/><Relationship Id="rId32" Type="http://schemas.openxmlformats.org/officeDocument/2006/relationships/image" Target="../media/image132.svg"/><Relationship Id="rId5" Type="http://schemas.openxmlformats.org/officeDocument/2006/relationships/image" Target="../media/image53.png"/><Relationship Id="rId15" Type="http://schemas.openxmlformats.org/officeDocument/2006/relationships/image" Target="../media/image24.png"/><Relationship Id="rId23" Type="http://schemas.openxmlformats.org/officeDocument/2006/relationships/image" Target="../media/image103.png"/><Relationship Id="rId28" Type="http://schemas.openxmlformats.org/officeDocument/2006/relationships/image" Target="../media/image114.svg"/><Relationship Id="rId10" Type="http://schemas.openxmlformats.org/officeDocument/2006/relationships/image" Target="../media/image60.svg"/><Relationship Id="rId19" Type="http://schemas.openxmlformats.org/officeDocument/2006/relationships/image" Target="../media/image87.png"/><Relationship Id="rId31" Type="http://schemas.openxmlformats.org/officeDocument/2006/relationships/image" Target="../media/image131.png"/><Relationship Id="rId4" Type="http://schemas.openxmlformats.org/officeDocument/2006/relationships/image" Target="../media/image50.svg"/><Relationship Id="rId9" Type="http://schemas.openxmlformats.org/officeDocument/2006/relationships/image" Target="../media/image59.png"/><Relationship Id="rId14" Type="http://schemas.openxmlformats.org/officeDocument/2006/relationships/image" Target="../media/image66.svg"/><Relationship Id="rId22" Type="http://schemas.openxmlformats.org/officeDocument/2006/relationships/image" Target="../media/image100.svg"/><Relationship Id="rId27" Type="http://schemas.openxmlformats.org/officeDocument/2006/relationships/image" Target="../media/image113.png"/><Relationship Id="rId30" Type="http://schemas.openxmlformats.org/officeDocument/2006/relationships/image" Target="../media/image12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6.svg"/><Relationship Id="rId18" Type="http://schemas.openxmlformats.org/officeDocument/2006/relationships/image" Target="../media/image87.png"/><Relationship Id="rId26" Type="http://schemas.openxmlformats.org/officeDocument/2006/relationships/image" Target="../media/image113.png"/><Relationship Id="rId3" Type="http://schemas.openxmlformats.org/officeDocument/2006/relationships/image" Target="../media/image50.svg"/><Relationship Id="rId21" Type="http://schemas.openxmlformats.org/officeDocument/2006/relationships/image" Target="../media/image100.svg"/><Relationship Id="rId7" Type="http://schemas.openxmlformats.org/officeDocument/2006/relationships/image" Target="../media/image56.svg"/><Relationship Id="rId12" Type="http://schemas.openxmlformats.org/officeDocument/2006/relationships/image" Target="../media/image65.png"/><Relationship Id="rId17" Type="http://schemas.openxmlformats.org/officeDocument/2006/relationships/image" Target="../media/image68.svg"/><Relationship Id="rId25" Type="http://schemas.openxmlformats.org/officeDocument/2006/relationships/image" Target="../media/image112.svg"/><Relationship Id="rId2" Type="http://schemas.openxmlformats.org/officeDocument/2006/relationships/image" Target="../media/image49.png"/><Relationship Id="rId16" Type="http://schemas.openxmlformats.org/officeDocument/2006/relationships/image" Target="../media/image67.png"/><Relationship Id="rId20" Type="http://schemas.openxmlformats.org/officeDocument/2006/relationships/image" Target="../media/image99.png"/><Relationship Id="rId29" Type="http://schemas.openxmlformats.org/officeDocument/2006/relationships/image" Target="../media/image12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11" Type="http://schemas.openxmlformats.org/officeDocument/2006/relationships/image" Target="../media/image62.svg"/><Relationship Id="rId24" Type="http://schemas.openxmlformats.org/officeDocument/2006/relationships/image" Target="../media/image111.png"/><Relationship Id="rId5" Type="http://schemas.openxmlformats.org/officeDocument/2006/relationships/image" Target="../media/image54.svg"/><Relationship Id="rId15" Type="http://schemas.openxmlformats.org/officeDocument/2006/relationships/image" Target="../media/image25.svg"/><Relationship Id="rId23" Type="http://schemas.openxmlformats.org/officeDocument/2006/relationships/image" Target="../media/image104.svg"/><Relationship Id="rId28" Type="http://schemas.openxmlformats.org/officeDocument/2006/relationships/image" Target="../media/image121.png"/><Relationship Id="rId10" Type="http://schemas.openxmlformats.org/officeDocument/2006/relationships/image" Target="../media/image61.png"/><Relationship Id="rId19" Type="http://schemas.openxmlformats.org/officeDocument/2006/relationships/image" Target="../media/image88.svg"/><Relationship Id="rId31" Type="http://schemas.openxmlformats.org/officeDocument/2006/relationships/image" Target="../media/image132.svg"/><Relationship Id="rId4" Type="http://schemas.openxmlformats.org/officeDocument/2006/relationships/image" Target="../media/image53.png"/><Relationship Id="rId9" Type="http://schemas.openxmlformats.org/officeDocument/2006/relationships/image" Target="../media/image60.svg"/><Relationship Id="rId14" Type="http://schemas.openxmlformats.org/officeDocument/2006/relationships/image" Target="../media/image24.png"/><Relationship Id="rId22" Type="http://schemas.openxmlformats.org/officeDocument/2006/relationships/image" Target="../media/image103.png"/><Relationship Id="rId27" Type="http://schemas.openxmlformats.org/officeDocument/2006/relationships/image" Target="../media/image114.svg"/><Relationship Id="rId30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Tame Your Unruly Data…</a:t>
            </a:r>
            <a:br>
              <a:rPr lang="en-US" dirty="0"/>
            </a:br>
            <a:r>
              <a:rPr lang="en-US" dirty="0"/>
              <a:t>With Constraints!</a:t>
            </a: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Rob Volk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DBA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4E3011-C106-F3A4-E9FC-6507A7463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374028"/>
              </p:ext>
            </p:extLst>
          </p:nvPr>
        </p:nvGraphicFramePr>
        <p:xfrm>
          <a:off x="838201" y="1155723"/>
          <a:ext cx="10515597" cy="428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25">
                  <a:extLst>
                    <a:ext uri="{9D8B030D-6E8A-4147-A177-3AD203B41FA5}">
                      <a16:colId xmlns:a16="http://schemas.microsoft.com/office/drawing/2014/main" val="2337194882"/>
                    </a:ext>
                  </a:extLst>
                </a:gridCol>
                <a:gridCol w="1892595">
                  <a:extLst>
                    <a:ext uri="{9D8B030D-6E8A-4147-A177-3AD203B41FA5}">
                      <a16:colId xmlns:a16="http://schemas.microsoft.com/office/drawing/2014/main" val="1784670376"/>
                    </a:ext>
                  </a:extLst>
                </a:gridCol>
                <a:gridCol w="7068877">
                  <a:extLst>
                    <a:ext uri="{9D8B030D-6E8A-4147-A177-3AD203B41FA5}">
                      <a16:colId xmlns:a16="http://schemas.microsoft.com/office/drawing/2014/main" val="71915959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Property name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Object type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 and values returned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7845586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CnstIsClustKey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 constraint with a clustered index.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9669221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CnstIsColumn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CHECK, DEFAULT, or FOREIGN KEY constraint on a single column.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954664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CnstIsDeleteCascade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 constraint with the ON DELETE CASCADE option.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27558165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CnstIsDisabled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Disabled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539622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CnstIsNonclustKey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 constraint with a nonclustered index.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087807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CnstIsNotRepl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 is defined by using the NOT FOR REPLICATION keywords.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769410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CnstIsNotTrusted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 was enabled without checking existing rows.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2095977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CnstIsUpdateCascade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 constraint with the ON UPDATE CASCADE option.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21176800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IsCheckCnst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6385972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IsConstraint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4118969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IsDefault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Applies to: SQL Server 2008 and later.   Bound default.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045350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IsDefaultCnst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5779814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IsForeignKey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6808722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IsPrimaryKey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KEY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15264426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IsRule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Bound rule.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569755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IsUniqueCnst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schema-scoped object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UNIQUE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1001032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TableHasCheckCnst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has a CHECK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7436853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TableHasDefaultCnst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has a DEFAULT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622110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TableHasForeignKey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has a FOREIGN KEY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4121397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TableHasForeignRef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is referenced by a FOREIGN KEY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16421495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TableHasPrimaryKey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has a primary key.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1479671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TableHasUniqueCnst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</a:p>
                  </a:txBody>
                  <a:tcPr marL="9525" marR="9525" marT="9525" marB="9144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has a UNIQUE constraint.   1 = True   0 = False   </a:t>
                      </a:r>
                    </a:p>
                  </a:txBody>
                  <a:tcPr marL="9525" marR="9525" marT="9525" marB="9144"/>
                </a:tc>
                <a:extLst>
                  <a:ext uri="{0D108BD9-81ED-4DB2-BD59-A6C34878D82A}">
                    <a16:rowId xmlns:a16="http://schemas.microsoft.com/office/drawing/2014/main" val="323838627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087D14E-D12D-1B69-6ED2-7680EDE4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OBJECTPROPERTYEX()</a:t>
            </a:r>
          </a:p>
        </p:txBody>
      </p:sp>
    </p:spTree>
    <p:extLst>
      <p:ext uri="{BB962C8B-B14F-4D97-AF65-F5344CB8AC3E}">
        <p14:creationId xmlns:p14="http://schemas.microsoft.com/office/powerpoint/2010/main" val="244459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FBDD2F-AE4A-54EC-BB1F-1027FAAF5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r>
              <a:rPr lang="en-US" dirty="0"/>
              <a:t>Data model documentation</a:t>
            </a:r>
          </a:p>
          <a:p>
            <a:r>
              <a:rPr lang="en-US" dirty="0"/>
              <a:t>Business rules documentation</a:t>
            </a:r>
          </a:p>
          <a:p>
            <a:r>
              <a:rPr lang="en-US" dirty="0"/>
              <a:t>Some extra thought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D473-2018-DD74-EBFF-E0C9416E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Additional Benefits</a:t>
            </a:r>
          </a:p>
        </p:txBody>
      </p:sp>
    </p:spTree>
    <p:extLst>
      <p:ext uri="{BB962C8B-B14F-4D97-AF65-F5344CB8AC3E}">
        <p14:creationId xmlns:p14="http://schemas.microsoft.com/office/powerpoint/2010/main" val="75891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514E7C-5DB0-7ECD-4304-0E7EAEACB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create a new table:</a:t>
            </a:r>
          </a:p>
          <a:p>
            <a:pPr lvl="1"/>
            <a:r>
              <a:rPr lang="en-US" dirty="0"/>
              <a:t>What columns? (domain)</a:t>
            </a:r>
          </a:p>
          <a:p>
            <a:pPr lvl="2"/>
            <a:r>
              <a:rPr lang="en-US" dirty="0"/>
              <a:t>What types do they have?</a:t>
            </a:r>
          </a:p>
          <a:p>
            <a:pPr lvl="2"/>
            <a:r>
              <a:rPr lang="en-US" dirty="0"/>
              <a:t>What would be an invalid value in that column?</a:t>
            </a:r>
          </a:p>
          <a:p>
            <a:pPr lvl="2"/>
            <a:r>
              <a:rPr lang="en-US" dirty="0"/>
              <a:t>Does the type allow that value?</a:t>
            </a:r>
          </a:p>
          <a:p>
            <a:pPr lvl="2"/>
            <a:r>
              <a:rPr lang="en-US" dirty="0"/>
              <a:t>What happens if that value is missing/NULL?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75933-C869-6041-236E-60A7BCBA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How/when to use constraints #1</a:t>
            </a:r>
          </a:p>
        </p:txBody>
      </p:sp>
    </p:spTree>
    <p:extLst>
      <p:ext uri="{BB962C8B-B14F-4D97-AF65-F5344CB8AC3E}">
        <p14:creationId xmlns:p14="http://schemas.microsoft.com/office/powerpoint/2010/main" val="3107372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514E7C-5DB0-7ECD-4304-0E7EAEACB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create a new table:</a:t>
            </a:r>
          </a:p>
          <a:p>
            <a:pPr lvl="1"/>
            <a:r>
              <a:rPr lang="en-US" dirty="0"/>
              <a:t>What makes 1 row unique from another? (entity)</a:t>
            </a:r>
          </a:p>
          <a:p>
            <a:pPr lvl="2"/>
            <a:r>
              <a:rPr lang="en-US" dirty="0"/>
              <a:t>What happens if there’s a duplicate row?</a:t>
            </a:r>
          </a:p>
          <a:p>
            <a:pPr lvl="2"/>
            <a:r>
              <a:rPr lang="en-US" dirty="0"/>
              <a:t>If related data, how to remove incorrect dupe?</a:t>
            </a:r>
          </a:p>
          <a:p>
            <a:pPr lvl="2"/>
            <a:r>
              <a:rPr lang="en-US" dirty="0"/>
              <a:t>Are there combinations of column values that are invalid?</a:t>
            </a:r>
          </a:p>
          <a:p>
            <a:pPr lvl="2"/>
            <a:r>
              <a:rPr lang="en-US" dirty="0"/>
              <a:t>Is there more than 1 column/factor that makes it unique?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75933-C869-6041-236E-60A7BCBA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How/when to use constraints #2</a:t>
            </a:r>
          </a:p>
        </p:txBody>
      </p:sp>
    </p:spTree>
    <p:extLst>
      <p:ext uri="{BB962C8B-B14F-4D97-AF65-F5344CB8AC3E}">
        <p14:creationId xmlns:p14="http://schemas.microsoft.com/office/powerpoint/2010/main" val="306446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514E7C-5DB0-7ECD-4304-0E7EAEACB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you create a new table:</a:t>
            </a:r>
          </a:p>
          <a:p>
            <a:pPr lvl="1"/>
            <a:r>
              <a:rPr lang="en-US" dirty="0"/>
              <a:t>What other tables/entities do I need for it to work? (relational)</a:t>
            </a:r>
          </a:p>
          <a:p>
            <a:pPr lvl="2"/>
            <a:r>
              <a:rPr lang="en-US" dirty="0"/>
              <a:t>e.g. mortgage table</a:t>
            </a:r>
          </a:p>
          <a:p>
            <a:pPr lvl="3"/>
            <a:r>
              <a:rPr lang="en-US" dirty="0"/>
              <a:t>Property table – valid parcel of land, properly zoned for construction, or existing building fit for occupancy</a:t>
            </a:r>
          </a:p>
          <a:p>
            <a:pPr lvl="3"/>
            <a:r>
              <a:rPr lang="en-US" dirty="0"/>
              <a:t>Lender table – valid financial institution, licensed to do mortgages/property loans</a:t>
            </a:r>
          </a:p>
          <a:p>
            <a:pPr lvl="3"/>
            <a:r>
              <a:rPr lang="en-US" dirty="0" err="1"/>
              <a:t>Lendee</a:t>
            </a:r>
            <a:r>
              <a:rPr lang="en-US" dirty="0"/>
              <a:t> table – living person, or corporate entity, proper credit rating, legally permitted to buy property</a:t>
            </a:r>
          </a:p>
          <a:p>
            <a:pPr lvl="3"/>
            <a:r>
              <a:rPr lang="en-US" dirty="0"/>
              <a:t>All 3 tables/entities are required to properly create a mortgage</a:t>
            </a:r>
          </a:p>
          <a:p>
            <a:pPr lvl="3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75933-C869-6041-236E-60A7BCBA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How/when to use constraints #3</a:t>
            </a:r>
          </a:p>
        </p:txBody>
      </p:sp>
    </p:spTree>
    <p:extLst>
      <p:ext uri="{BB962C8B-B14F-4D97-AF65-F5344CB8AC3E}">
        <p14:creationId xmlns:p14="http://schemas.microsoft.com/office/powerpoint/2010/main" val="349736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4655B2-E61F-5644-270D-94BC1E81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Deborah </a:t>
            </a:r>
            <a:r>
              <a:rPr lang="en-US" dirty="0" err="1"/>
              <a:t>Melkin</a:t>
            </a:r>
            <a:endParaRPr lang="en-US" dirty="0"/>
          </a:p>
          <a:p>
            <a:r>
              <a:rPr lang="en-US" dirty="0">
                <a:hlinkClick r:id="rId2"/>
              </a:rPr>
              <a:t>https://youtu.be/j7NU0eoZEY0</a:t>
            </a:r>
            <a:endParaRPr lang="en-US" dirty="0"/>
          </a:p>
          <a:p>
            <a:r>
              <a:rPr lang="en-US" dirty="0">
                <a:hlinkClick r:id="rId3"/>
              </a:rPr>
              <a:t>https://youtu.be/r2gGMTVwofc</a:t>
            </a:r>
            <a:endParaRPr lang="en-US" dirty="0"/>
          </a:p>
          <a:p>
            <a:r>
              <a:rPr lang="en-US" dirty="0">
                <a:hlinkClick r:id="rId4"/>
              </a:rPr>
              <a:t>https://youtu.be/OJSBB0SChjI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CC1CCC-D306-8214-6A1B-A68AF296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Integrity…Demystified!</a:t>
            </a:r>
          </a:p>
        </p:txBody>
      </p:sp>
    </p:spTree>
    <p:extLst>
      <p:ext uri="{BB962C8B-B14F-4D97-AF65-F5344CB8AC3E}">
        <p14:creationId xmlns:p14="http://schemas.microsoft.com/office/powerpoint/2010/main" val="408061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D71E2-3B60-88A5-E384-6A7BA745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Andy Yun (Every Byte Counts)</a:t>
            </a:r>
          </a:p>
          <a:p>
            <a:pPr lvl="1"/>
            <a:r>
              <a:rPr lang="en-US" dirty="0">
                <a:hlinkClick r:id="rId2"/>
              </a:rPr>
              <a:t>https://youtu.be/zSNEaCujxmE</a:t>
            </a:r>
            <a:endParaRPr lang="en-US" dirty="0"/>
          </a:p>
          <a:p>
            <a:r>
              <a:rPr lang="en-US" dirty="0"/>
              <a:t>Angela Henry (Data Types Do Matter)</a:t>
            </a:r>
          </a:p>
          <a:p>
            <a:pPr lvl="1"/>
            <a:r>
              <a:rPr lang="en-US" dirty="0">
                <a:hlinkClick r:id="rId3"/>
              </a:rPr>
              <a:t>https://youtu.be/1Pm25-0lwM8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7AFD0-343F-B30C-5F26-491A0BC9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Types!</a:t>
            </a:r>
          </a:p>
        </p:txBody>
      </p:sp>
    </p:spTree>
    <p:extLst>
      <p:ext uri="{BB962C8B-B14F-4D97-AF65-F5344CB8AC3E}">
        <p14:creationId xmlns:p14="http://schemas.microsoft.com/office/powerpoint/2010/main" val="22943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B28D01-81AE-B735-60E0-D4B9B9E7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Edward Pollack (Solving Problems Before They Start)</a:t>
            </a:r>
          </a:p>
          <a:p>
            <a:pPr lvl="1"/>
            <a:r>
              <a:rPr lang="en-US" dirty="0">
                <a:hlinkClick r:id="rId2"/>
              </a:rPr>
              <a:t>https://youtu.be/Iq6ZbAfp99A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E52F1C-A742-C4B5-06DC-2CCCE722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Design!</a:t>
            </a:r>
          </a:p>
        </p:txBody>
      </p:sp>
    </p:spTree>
    <p:extLst>
      <p:ext uri="{BB962C8B-B14F-4D97-AF65-F5344CB8AC3E}">
        <p14:creationId xmlns:p14="http://schemas.microsoft.com/office/powerpoint/2010/main" val="189454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688903-5C86-D9D1-7A72-9EC3E331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Ariane Flight 501 (16 bit integer overflow)</a:t>
            </a:r>
          </a:p>
          <a:p>
            <a:r>
              <a:rPr lang="en-US" dirty="0"/>
              <a:t>Mars Climate Orbiter (metric vs. US)</a:t>
            </a:r>
          </a:p>
          <a:p>
            <a:r>
              <a:rPr lang="en-US" dirty="0"/>
              <a:t>USS Yorktown (1997, divide by zero)</a:t>
            </a:r>
          </a:p>
          <a:p>
            <a:r>
              <a:rPr lang="en-US" dirty="0"/>
              <a:t>F-22 (crashes, Intl. Date 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B09C7-AE24-B456-FD42-FC68DF39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is this really necessary? Everyone has some bad data sometimes…</a:t>
            </a:r>
          </a:p>
        </p:txBody>
      </p:sp>
    </p:spTree>
    <p:extLst>
      <p:ext uri="{BB962C8B-B14F-4D97-AF65-F5344CB8AC3E}">
        <p14:creationId xmlns:p14="http://schemas.microsoft.com/office/powerpoint/2010/main" val="87220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and definition of constraints</a:t>
            </a:r>
          </a:p>
          <a:p>
            <a:pPr lvl="1"/>
            <a:r>
              <a:rPr lang="en-US" dirty="0"/>
              <a:t>Domain, Entity, Relational</a:t>
            </a:r>
          </a:p>
          <a:p>
            <a:r>
              <a:rPr lang="en-US" dirty="0"/>
              <a:t>Performance &amp; integrity benefits of constraints</a:t>
            </a:r>
          </a:p>
          <a:p>
            <a:r>
              <a:rPr lang="en-US" dirty="0"/>
              <a:t>Use them! </a:t>
            </a:r>
          </a:p>
          <a:p>
            <a:pPr lvl="1"/>
            <a:r>
              <a:rPr lang="en-US" dirty="0"/>
              <a:t>Please!</a:t>
            </a:r>
          </a:p>
          <a:p>
            <a:pPr lvl="2"/>
            <a:r>
              <a:rPr lang="en-US" dirty="0"/>
              <a:t>I’LL PAY YOU!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6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DBA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2439" y="378547"/>
            <a:ext cx="1685405" cy="16854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@sql_r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sqlteam.com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sql_r@outlook.com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SQL Server user since 1998/v6.5. Atlanta </a:t>
            </a:r>
            <a:r>
              <a:rPr lang="en-GB" dirty="0" err="1"/>
              <a:t>SQLSaturday</a:t>
            </a:r>
            <a:r>
              <a:rPr lang="en-GB" dirty="0"/>
              <a:t>/</a:t>
            </a:r>
            <a:r>
              <a:rPr lang="en-GB" dirty="0" err="1"/>
              <a:t>DataSaturday</a:t>
            </a:r>
            <a:r>
              <a:rPr lang="en-GB" dirty="0"/>
              <a:t> organizer. </a:t>
            </a:r>
            <a:r>
              <a:rPr lang="en-GB" dirty="0" err="1"/>
              <a:t>SQLTeam</a:t>
            </a:r>
            <a:r>
              <a:rPr lang="en-GB" dirty="0"/>
              <a:t> forum moderator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 living and working near Atlanta, GA, USA.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Volk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Defensive Database Programming</a:t>
            </a:r>
            <a:r>
              <a:rPr lang="en-US" dirty="0"/>
              <a:t> by Alex Kuznetsov (PDF link below)</a:t>
            </a:r>
          </a:p>
          <a:p>
            <a:pPr lvl="1"/>
            <a:r>
              <a:rPr lang="en-US" i="1" dirty="0"/>
              <a:t>SQL Antipatterns: Avoiding the Pitfalls of Database Programming</a:t>
            </a:r>
            <a:r>
              <a:rPr lang="en-US" dirty="0"/>
              <a:t> by Bill Karwin (Pragmatic Bookshelf)</a:t>
            </a:r>
          </a:p>
          <a:p>
            <a:r>
              <a:rPr lang="en-US" dirty="0"/>
              <a:t>Blogs/Sites</a:t>
            </a:r>
          </a:p>
          <a:p>
            <a:pPr lvl="1"/>
            <a:r>
              <a:rPr lang="en-US" dirty="0">
                <a:hlinkClick r:id="rId2"/>
              </a:rPr>
              <a:t>http://www.simple-talk.com/books/sql-books/defensive-database-programming/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http://www.simple-talk.com/sql/database-administration/constraints-and-the-test-driven-database/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https://sqlserverfast.com/blog/hugo/2007/03/can-you-trust-your-constraints/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6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6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2439" y="378547"/>
            <a:ext cx="1685405" cy="16854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@sql_r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sqlteam.com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sql_r@outlook.com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Volk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062008-DBF1-ECC2-2960-F68BB1318B43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08B7E72-00CF-2EDB-3344-64451F44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586444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F26D-77B0-4E42-994A-FF9451D1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93" y="663701"/>
            <a:ext cx="10614212" cy="11561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Presentation slide template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F0FAEC-BFE0-9C4F-8ED0-5403F6246191}"/>
              </a:ext>
            </a:extLst>
          </p:cNvPr>
          <p:cNvSpPr txBox="1">
            <a:spLocks/>
          </p:cNvSpPr>
          <p:nvPr/>
        </p:nvSpPr>
        <p:spPr bwMode="auto">
          <a:xfrm>
            <a:off x="1507671" y="2104710"/>
            <a:ext cx="9176657" cy="365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4400" b="0" dirty="0"/>
              <a:t>Thank you for taking part in the </a:t>
            </a:r>
          </a:p>
          <a:p>
            <a:pPr algn="ctr"/>
            <a:r>
              <a:rPr lang="en-US" sz="4400" b="0" dirty="0"/>
              <a:t>PASS Data Community Summit 2022.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Any questions? </a:t>
            </a:r>
          </a:p>
          <a:p>
            <a:pPr algn="ctr"/>
            <a:r>
              <a:rPr lang="en-US" sz="2800" b="0" dirty="0"/>
              <a:t>Please email </a:t>
            </a:r>
            <a:r>
              <a:rPr lang="en-US" sz="2800" b="0" dirty="0" err="1"/>
              <a:t>Annabel.Bradford@red-gate.com</a:t>
            </a:r>
            <a:endParaRPr lang="en-US" sz="2800" b="0" dirty="0"/>
          </a:p>
          <a:p>
            <a:pPr algn="ctr"/>
            <a:endParaRPr lang="en-US" sz="3600" dirty="0">
              <a:latin typeface="IBM Plex Sans SemiBold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365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1E0-A841-2D4A-BE05-55B09FEC1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3 - </a:t>
            </a:r>
            <a:r>
              <a:rPr lang="en-US" sz="3200" dirty="0">
                <a:latin typeface="IBM Plex Sans Medium" panose="020B0503050203000203" pitchFamily="34" charset="77"/>
              </a:rPr>
              <a:t>Slide templates</a:t>
            </a:r>
            <a:endParaRPr lang="en-US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7 - </a:t>
            </a:r>
            <a:r>
              <a:rPr lang="en-US" sz="3200" dirty="0">
                <a:latin typeface="IBM Plex Sans Medium" panose="020B0503050203000203" pitchFamily="34" charset="77"/>
              </a:rPr>
              <a:t>Icons and graphics for you to use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11 - </a:t>
            </a:r>
            <a:r>
              <a:rPr lang="en-US" sz="3200" dirty="0">
                <a:latin typeface="IBM Plex Sans Medium" panose="020B0503050203000203" pitchFamily="34" charset="77"/>
              </a:rPr>
              <a:t>Virtual backgrounds </a:t>
            </a:r>
            <a:r>
              <a:rPr lang="en-US" sz="3200">
                <a:latin typeface="IBM Plex Sans Medium" panose="020B0503050203000203" pitchFamily="34" charset="77"/>
              </a:rPr>
              <a:t>(optional)</a:t>
            </a:r>
            <a:endParaRPr lang="en-US" sz="3200" dirty="0">
              <a:latin typeface="IBM Plex Sans Medium" panose="020B0503050203000203" pitchFamily="34" charset="77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14 - </a:t>
            </a:r>
            <a:r>
              <a:rPr lang="en-US" sz="3200" dirty="0">
                <a:latin typeface="IBM Plex Sans Medium" panose="020B0503050203000203" pitchFamily="34" charset="77"/>
              </a:rPr>
              <a:t>Slide examples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Contents</a:t>
            </a:r>
            <a:br>
              <a:rPr lang="en-US" sz="3600" dirty="0"/>
            </a:br>
            <a:r>
              <a:rPr lang="en-US" sz="3600" b="0" dirty="0"/>
              <a:t>Everything you need for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768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3D7-9BE1-8A47-9D93-AAE44A7D2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templates</a:t>
            </a:r>
            <a:br>
              <a:rPr lang="en-US" dirty="0"/>
            </a:br>
            <a:r>
              <a:rPr lang="en-US" b="0" dirty="0"/>
              <a:t>Including essential slides and personalizing your title slide with icons</a:t>
            </a:r>
          </a:p>
        </p:txBody>
      </p:sp>
    </p:spTree>
    <p:extLst>
      <p:ext uri="{BB962C8B-B14F-4D97-AF65-F5344CB8AC3E}">
        <p14:creationId xmlns:p14="http://schemas.microsoft.com/office/powerpoint/2010/main" val="7901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201155-BEE4-AF4F-96DB-E35DA3452081}"/>
              </a:ext>
            </a:extLst>
          </p:cNvPr>
          <p:cNvSpPr/>
          <p:nvPr/>
        </p:nvSpPr>
        <p:spPr>
          <a:xfrm>
            <a:off x="0" y="1818505"/>
            <a:ext cx="12192000" cy="39438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C2E51-B809-F74E-B87E-BF1AC0C3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021047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Slide templates</a:t>
            </a:r>
            <a:br>
              <a:rPr lang="en-US" sz="3600" dirty="0"/>
            </a:br>
            <a:r>
              <a:rPr lang="en-US" sz="3600" b="0" dirty="0"/>
              <a:t>Essential slides you must include in your presentation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4CE80F4-4980-2249-94D1-217B9C60B319}"/>
              </a:ext>
            </a:extLst>
          </p:cNvPr>
          <p:cNvSpPr txBox="1">
            <a:spLocks/>
          </p:cNvSpPr>
          <p:nvPr/>
        </p:nvSpPr>
        <p:spPr bwMode="auto">
          <a:xfrm>
            <a:off x="369046" y="2567440"/>
            <a:ext cx="2590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Title slide</a:t>
            </a:r>
            <a:endParaRPr lang="en-US" sz="2400" b="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6DB6E21-90DD-6449-B8CA-58434A444E45}"/>
              </a:ext>
            </a:extLst>
          </p:cNvPr>
          <p:cNvSpPr txBox="1">
            <a:spLocks/>
          </p:cNvSpPr>
          <p:nvPr/>
        </p:nvSpPr>
        <p:spPr bwMode="auto">
          <a:xfrm>
            <a:off x="3508310" y="2567440"/>
            <a:ext cx="2232981" cy="46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Speaker slide</a:t>
            </a:r>
            <a:endParaRPr lang="en-US" sz="2400" b="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F46A73-1655-BF43-8279-B071BAA2E2E1}"/>
              </a:ext>
            </a:extLst>
          </p:cNvPr>
          <p:cNvSpPr txBox="1">
            <a:spLocks/>
          </p:cNvSpPr>
          <p:nvPr/>
        </p:nvSpPr>
        <p:spPr bwMode="auto">
          <a:xfrm>
            <a:off x="6355035" y="2567440"/>
            <a:ext cx="2680416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Evaluation slide</a:t>
            </a:r>
            <a:endParaRPr lang="en-US" sz="2400" b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8FBF222-14E9-7343-B767-AFECE2A694E0}"/>
              </a:ext>
            </a:extLst>
          </p:cNvPr>
          <p:cNvSpPr txBox="1">
            <a:spLocks/>
          </p:cNvSpPr>
          <p:nvPr/>
        </p:nvSpPr>
        <p:spPr bwMode="auto">
          <a:xfrm>
            <a:off x="9249600" y="2567440"/>
            <a:ext cx="2573353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Thank you slide</a:t>
            </a:r>
            <a:endParaRPr lang="en-US" sz="2400" b="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90299-8109-C444-887B-6B2948A98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" y="3212052"/>
            <a:ext cx="2627387" cy="147597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860E838-5857-914C-8EB3-E60A0D2999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23" y="3212052"/>
            <a:ext cx="2628774" cy="1480735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222F2E4-890D-0D4D-BB2A-FDFA7161D4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31" y="3212052"/>
            <a:ext cx="2627387" cy="1477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CED957-3674-5248-B721-51DEF3A023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56" y="3212052"/>
            <a:ext cx="2620175" cy="14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D0F40F-1E67-B34C-B172-74CE8E1BDE29}"/>
              </a:ext>
            </a:extLst>
          </p:cNvPr>
          <p:cNvSpPr/>
          <p:nvPr/>
        </p:nvSpPr>
        <p:spPr>
          <a:xfrm>
            <a:off x="0" y="1"/>
            <a:ext cx="12192000" cy="4739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779000" cy="1325563"/>
          </a:xfrm>
        </p:spPr>
        <p:txBody>
          <a:bodyPr>
            <a:noAutofit/>
          </a:bodyPr>
          <a:lstStyle/>
          <a:p>
            <a:pPr marL="0" indent="0">
              <a:buFont typeface="Arial"/>
              <a:buNone/>
            </a:pPr>
            <a:r>
              <a:rPr lang="en-US" sz="2600" dirty="0"/>
              <a:t>You can personalize your title slide using the icons provided on page 8</a:t>
            </a:r>
            <a:r>
              <a:rPr lang="en-US" sz="2600" b="0" dirty="0"/>
              <a:t>, or you can simply use the default title slide.</a:t>
            </a:r>
            <a:br>
              <a:rPr lang="en-US" sz="2600" b="0" dirty="0"/>
            </a:br>
            <a:br>
              <a:rPr lang="en-US" sz="2600" b="0" dirty="0"/>
            </a:br>
            <a:r>
              <a:rPr lang="en-US" sz="2600" dirty="0"/>
              <a:t>Examples: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0B27EF9-8BC7-1E40-BADC-FC53E88D40A8}"/>
              </a:ext>
            </a:extLst>
          </p:cNvPr>
          <p:cNvSpPr txBox="1">
            <a:spLocks/>
          </p:cNvSpPr>
          <p:nvPr/>
        </p:nvSpPr>
        <p:spPr bwMode="auto">
          <a:xfrm>
            <a:off x="46301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Default title slide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FBC1AAC-B686-A141-B47F-6E845E145D66}"/>
              </a:ext>
            </a:extLst>
          </p:cNvPr>
          <p:cNvSpPr txBox="1">
            <a:spLocks/>
          </p:cNvSpPr>
          <p:nvPr/>
        </p:nvSpPr>
        <p:spPr bwMode="auto">
          <a:xfrm>
            <a:off x="3280859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E304F78-9618-1F42-BA39-2CB2132998BF}"/>
              </a:ext>
            </a:extLst>
          </p:cNvPr>
          <p:cNvSpPr txBox="1">
            <a:spLocks/>
          </p:cNvSpPr>
          <p:nvPr/>
        </p:nvSpPr>
        <p:spPr bwMode="auto">
          <a:xfrm>
            <a:off x="6294647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7C53930-A170-224D-8669-EF4AA88E29CA}"/>
              </a:ext>
            </a:extLst>
          </p:cNvPr>
          <p:cNvSpPr txBox="1">
            <a:spLocks/>
          </p:cNvSpPr>
          <p:nvPr/>
        </p:nvSpPr>
        <p:spPr bwMode="auto">
          <a:xfrm>
            <a:off x="930843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7B1C6-AD52-6942-A656-527DA58A25C2}"/>
              </a:ext>
            </a:extLst>
          </p:cNvPr>
          <p:cNvSpPr/>
          <p:nvPr/>
        </p:nvSpPr>
        <p:spPr>
          <a:xfrm>
            <a:off x="0" y="6167301"/>
            <a:ext cx="2397967" cy="588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ECDC68-3653-7F47-ACEA-015DD83296FA}"/>
              </a:ext>
            </a:extLst>
          </p:cNvPr>
          <p:cNvSpPr txBox="1">
            <a:spLocks/>
          </p:cNvSpPr>
          <p:nvPr/>
        </p:nvSpPr>
        <p:spPr bwMode="auto">
          <a:xfrm>
            <a:off x="463015" y="4923240"/>
            <a:ext cx="6620994" cy="165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Please avoid</a:t>
            </a:r>
            <a:r>
              <a:rPr lang="en-US" sz="2000" dirty="0"/>
              <a:t> overlapping the icons or the curve</a:t>
            </a:r>
          </a:p>
          <a:p>
            <a:r>
              <a:rPr lang="en-US" sz="2000" b="1" dirty="0"/>
              <a:t>Avoid</a:t>
            </a:r>
            <a:r>
              <a:rPr lang="en-US" sz="2000" dirty="0"/>
              <a:t> distorting or rotating the icons </a:t>
            </a:r>
          </a:p>
          <a:p>
            <a:r>
              <a:rPr lang="en-US" sz="2000" b="1" dirty="0"/>
              <a:t>Have fun </a:t>
            </a:r>
            <a:r>
              <a:rPr lang="en-US" sz="2000" dirty="0"/>
              <a:t>and use icons that relate to your session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E84AFFC-9E3C-9041-B794-5FD918222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21" y="2369500"/>
            <a:ext cx="2664660" cy="1496912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A7D869-27DB-C349-80C3-CD9C44FCFD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842" y="2369222"/>
            <a:ext cx="2665155" cy="149719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CC27B6-6300-F54C-8306-04C981B08F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1" y="2376901"/>
            <a:ext cx="2658445" cy="148951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104E3B-BB23-9746-914A-8D54834FE6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15" y="2376901"/>
            <a:ext cx="2643686" cy="14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B58DE3-4D9A-AC4F-BF71-FF9F84DD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slide templates</a:t>
            </a:r>
            <a:br>
              <a:rPr lang="en-US" dirty="0"/>
            </a:br>
            <a:r>
              <a:rPr lang="en-US" b="0" dirty="0"/>
              <a:t>A variety of other slide layouts are provided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462F443-4DB0-664D-B9FD-88984F74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1725515"/>
            <a:ext cx="6172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8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C24-FC20-F045-A78D-7167BE757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Icons and graphics</a:t>
            </a:r>
            <a:br>
              <a:rPr lang="en-US" dirty="0"/>
            </a:br>
            <a:r>
              <a:rPr lang="en-US" b="0" dirty="0"/>
              <a:t>You can use the provided icons and graphics throughout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865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D729C1-F1BD-5F66-6A72-50D4409E2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A8D4A9-73FE-AF1E-02FA-FD4F60D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#0 – What can go wrong without constraints?</a:t>
            </a:r>
          </a:p>
        </p:txBody>
      </p:sp>
    </p:spTree>
    <p:extLst>
      <p:ext uri="{BB962C8B-B14F-4D97-AF65-F5344CB8AC3E}">
        <p14:creationId xmlns:p14="http://schemas.microsoft.com/office/powerpoint/2010/main" val="428707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9418359" cy="1325563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131" name="Content Placeholder 130">
            <a:extLst>
              <a:ext uri="{FF2B5EF4-FFF2-40B4-BE49-F238E27FC236}">
                <a16:creationId xmlns:a16="http://schemas.microsoft.com/office/drawing/2014/main" id="{570D5BBB-1126-E84E-AAAA-98D7B8E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0" y="5595854"/>
            <a:ext cx="9418359" cy="382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A selection of icons for use in your presentations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F72400-3E77-C54E-87D7-2ADE49E4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196" y="2155714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73F287-781F-A540-B3DC-DDCDDE410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2838" y="126214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1FAD7E-EEDF-C74B-A29B-FCAD71C0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4780" y="1262146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39498E-741A-3E4D-8D93-AD6D833A0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0894" y="1233488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E6DAC8-5857-4444-947F-86820C374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1693" y="4861970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3F8F5C-2B05-E34F-AF27-384D07BA5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9104" y="3130280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43B7BE4-435D-0445-99F8-1EC9AC63A5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93046" y="215571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4C2676-A11E-4940-957C-38E80955B8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5161" y="4861970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F0ACB7-51CC-8942-AE2A-85FCA038A5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6620" y="3130280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B66F6E-9BDD-3C4A-8E7F-73600B14E3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1146" y="2155714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2AD71A-72BE-124E-AEAF-A4458C403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4294" y="4861970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0B801C7-5B37-B64E-AE3B-2E95B8D4B7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7832" y="4018536"/>
            <a:ext cx="457200" cy="457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2B3F75D-4C47-F641-BDCC-1CC96286BD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86028" y="4861970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D3AAF49-968B-C54C-B914-F309F6CB89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89246" y="2155714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61C7B13-19C2-4D45-99BE-9BF4AFAB72D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37346" y="2155714"/>
            <a:ext cx="457200" cy="457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511327D-0A50-644E-9DD3-E4D7D73E520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69962" y="4861970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8664" y="1262146"/>
            <a:ext cx="457200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681808-655D-534F-BC5D-0A212F114C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04742" y="3130280"/>
            <a:ext cx="457200" cy="457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A9A0012-B077-E346-8BB9-D72D339E5AE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17096" y="2155714"/>
            <a:ext cx="457200" cy="457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2F77EBF-AA7C-3742-AE8B-6CE112A98A5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113296" y="2155714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5B96510-E06C-8340-A731-E1160A788C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361396" y="2155714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ED823DA-54A9-F743-8D9A-F5616465026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85446" y="2155714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36A7DE3-10BA-394C-AE4F-AE31329B6D5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729062" y="4018536"/>
            <a:ext cx="457200" cy="4572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DD0265E-7A12-C14C-B9DE-09BEF0E7C82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207832" y="3130280"/>
            <a:ext cx="457200" cy="4572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8E06DEE-B772-3D49-A7C4-C85E2BE63C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300826" y="4861970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F33FFCF-2B35-6646-98EE-9783F895045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74136" y="3130280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CE1C58F-1086-7145-BD1E-903B45D5012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9496" y="2155714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E0903A9-3E10-0B48-B4FB-B402B36D3F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8629" y="4861970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40A4591-1388-7145-A587-36E8D2D88BA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693427" y="4861970"/>
            <a:ext cx="457200" cy="457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CD055CB-2815-3547-8ECC-BEF9C3A2C2C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30606" y="1262146"/>
            <a:ext cx="457200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076A16D7-0FFA-7948-AA9F-DCBEFF7220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216895" y="4861970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6323F29-2E39-1D44-8E05-8614043377B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347762" y="4861970"/>
            <a:ext cx="457200" cy="4572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DF94ECA-A234-954F-A04B-F7EFCCB3EA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62560" y="4861970"/>
            <a:ext cx="457200" cy="457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F361AE8-EA2D-C74D-97B6-2BAE308F224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09496" y="4861970"/>
            <a:ext cx="457200" cy="4572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15C0EDB5-5A97-984C-8461-DC53EBEDCC1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859369" y="4018536"/>
            <a:ext cx="457200" cy="4572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99F4951-FFE3-8649-9BB5-BC617EBF13A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368996" y="2155714"/>
            <a:ext cx="457200" cy="457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CA51397-9631-B843-A8F0-3B312E2DF32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468448" y="4018536"/>
            <a:ext cx="457200" cy="457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07450347-E2EF-6149-BA92-18C9A43277E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201652" y="3130280"/>
            <a:ext cx="457200" cy="4572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13C33B95-DED1-4C46-8082-7EAFFCF97F3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329168" y="3130280"/>
            <a:ext cx="457200" cy="4572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B4B9B82-B12B-2140-B334-BE8336D2F86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119983" y="4018536"/>
            <a:ext cx="457200" cy="4572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84200" y="1262146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CEB2432-951B-8742-9824-51A0183F829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50290" y="4018536"/>
            <a:ext cx="457200" cy="4572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27D6E3F-928A-C449-96EA-F0B44A84108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380597" y="4018536"/>
            <a:ext cx="457200" cy="4572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209DE5F-FD70-E144-840E-60046E570CC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510904" y="4018536"/>
            <a:ext cx="457200" cy="4572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BD498C06-1822-8842-8548-BCB7770903D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1211" y="4018536"/>
            <a:ext cx="457200" cy="4572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F61AF274-B32D-E54F-9B66-0CDFB268811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462865" y="3130280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761F946-BC3B-4E48-B6CE-9D9E437B9C0C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5349" y="3130280"/>
            <a:ext cx="457200" cy="4572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F64F561B-75DA-BB46-8373-266529CA45A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590381" y="3130280"/>
            <a:ext cx="457200" cy="4572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BDB3E522-BD36-2E4F-85F6-BE9CE92F659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456684" y="3130280"/>
            <a:ext cx="457200" cy="457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51BB361-E58E-7342-A027-D7D901BBD91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852548" y="1262146"/>
            <a:ext cx="457200" cy="4572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1CE60A53-A255-F24B-9185-14BB2AD0A26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38141" y="4018536"/>
            <a:ext cx="457200" cy="4572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85CB585F-3E86-B746-93C4-8B476F900EA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974490" y="1262146"/>
            <a:ext cx="457200" cy="4572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20D2CD29-49F6-1143-8771-18EFEC22A5B5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096432" y="1262146"/>
            <a:ext cx="457200" cy="4572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462258" y="1262146"/>
            <a:ext cx="457200" cy="4572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340316" y="1262146"/>
            <a:ext cx="457200" cy="457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CAEAD64A-F001-9C45-B18F-760DFDD51A8D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84200" y="3130280"/>
            <a:ext cx="457200" cy="4572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38781217-200F-DE4C-9B2F-44DD532F2F8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4989676" y="4018536"/>
            <a:ext cx="457200" cy="4572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241E6C5E-5783-A842-934A-2A6BA752BC4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486722" y="1262146"/>
            <a:ext cx="457200" cy="4572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3CF6F89D-423C-E340-8E15-49598299DA0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218374" y="1262146"/>
            <a:ext cx="457200" cy="4572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DF6A331D-FADA-714B-B5E4-9CAB9DDC331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244946" y="2155714"/>
            <a:ext cx="457200" cy="4572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CCADF0A9-15EE-E744-9E28-8342C94570B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598755" y="40185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365125"/>
            <a:ext cx="9418359" cy="1325563"/>
          </a:xfrm>
        </p:spPr>
        <p:txBody>
          <a:bodyPr/>
          <a:lstStyle/>
          <a:p>
            <a:r>
              <a:rPr lang="en-US" dirty="0"/>
              <a:t>Using the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39F1-12AD-1F49-ADB7-6A93802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416467"/>
            <a:ext cx="5891794" cy="17746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icons can be used big or small. </a:t>
            </a:r>
          </a:p>
          <a:p>
            <a:pPr marL="0" indent="0">
              <a:buNone/>
            </a:pPr>
            <a:r>
              <a:rPr lang="en-US" dirty="0"/>
              <a:t>Please avoid overlapping or distorting the icons.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715" y="3912514"/>
            <a:ext cx="543543" cy="54354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855" y="4600963"/>
            <a:ext cx="543543" cy="543543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977" y="5370095"/>
            <a:ext cx="543543" cy="543543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4596" y="487035"/>
            <a:ext cx="4669960" cy="4669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0FA71-38B8-924A-BE00-3CAF712AF066}"/>
              </a:ext>
            </a:extLst>
          </p:cNvPr>
          <p:cNvSpPr txBox="1"/>
          <p:nvPr/>
        </p:nvSpPr>
        <p:spPr>
          <a:xfrm>
            <a:off x="1135622" y="3953341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They can be used as bullet points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265C48-53B0-8E49-BE90-D6C9E90ABE59}"/>
              </a:ext>
            </a:extLst>
          </p:cNvPr>
          <p:cNvSpPr txBox="1"/>
          <p:nvPr/>
        </p:nvSpPr>
        <p:spPr>
          <a:xfrm>
            <a:off x="1135622" y="46891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Just like they’re being used here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8446AF-16C9-0843-AFCD-2B072C19AB22}"/>
              </a:ext>
            </a:extLst>
          </p:cNvPr>
          <p:cNvSpPr txBox="1"/>
          <p:nvPr/>
        </p:nvSpPr>
        <p:spPr>
          <a:xfrm>
            <a:off x="1135622" y="5442149"/>
            <a:ext cx="6232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Keep them relevant to the point if possible</a:t>
            </a:r>
          </a:p>
        </p:txBody>
      </p:sp>
    </p:spTree>
    <p:extLst>
      <p:ext uri="{BB962C8B-B14F-4D97-AF65-F5344CB8AC3E}">
        <p14:creationId xmlns:p14="http://schemas.microsoft.com/office/powerpoint/2010/main" val="1045751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B67A0-1C74-EF4B-813F-207E6545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graphics you may find useful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29AC9-748E-ED40-813E-08B4245FED54}"/>
              </a:ext>
            </a:extLst>
          </p:cNvPr>
          <p:cNvSpPr/>
          <p:nvPr/>
        </p:nvSpPr>
        <p:spPr>
          <a:xfrm>
            <a:off x="1029820" y="1922070"/>
            <a:ext cx="3760974" cy="16408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04A521-5B89-624D-BD8E-FA66073B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820" y="526605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28CC680-2488-F445-9BB0-B65BC16F4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820" y="4618257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783A343-5CF8-6844-8DE5-59D2909B1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1321" y="1818505"/>
            <a:ext cx="1640859" cy="16408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3DDE5F-4BBF-B04E-A368-278FAF6CE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820" y="397045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394CC03-91D6-CD47-89C4-E5DEFAE9FE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3697" y="2226033"/>
            <a:ext cx="3075572" cy="96743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118C4C-8FF6-6346-93BB-1B68A0FF651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1380" y="2226033"/>
            <a:ext cx="3075572" cy="9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2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B56-D076-6942-B0CF-0F0E90C4C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2" y="439583"/>
            <a:ext cx="10604241" cy="4965699"/>
          </a:xfrm>
        </p:spPr>
        <p:txBody>
          <a:bodyPr/>
          <a:lstStyle/>
          <a:p>
            <a:r>
              <a:rPr lang="en-US" dirty="0"/>
              <a:t>Virtual backgrounds </a:t>
            </a:r>
            <a:r>
              <a:rPr lang="en-US" sz="4000" b="0" dirty="0"/>
              <a:t>(optional)</a:t>
            </a:r>
            <a:br>
              <a:rPr lang="en-US" dirty="0"/>
            </a:br>
            <a:r>
              <a:rPr lang="en-US" b="0" dirty="0"/>
              <a:t>Create your own, and why not match it to your title slide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C7E66C-7B92-8A4B-BDEF-94665EF27D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" y="4588982"/>
            <a:ext cx="2687670" cy="1511814"/>
          </a:xfrm>
          <a:prstGeom prst="rect">
            <a:avLst/>
          </a:prstGeom>
        </p:spPr>
      </p:pic>
      <p:pic>
        <p:nvPicPr>
          <p:cNvPr id="7" name="Picture 6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7786EC42-278E-8F41-B0DC-9BEC3958E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8" y="4725066"/>
            <a:ext cx="2111379" cy="1375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B0873F-F6EE-CA49-A371-E8DB13E902DB}"/>
              </a:ext>
            </a:extLst>
          </p:cNvPr>
          <p:cNvSpPr/>
          <p:nvPr/>
        </p:nvSpPr>
        <p:spPr>
          <a:xfrm>
            <a:off x="3722278" y="4424766"/>
            <a:ext cx="3923126" cy="182105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C1F746-64A6-A840-A21B-E75ABA983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44" y="5053093"/>
            <a:ext cx="939573" cy="528510"/>
          </a:xfrm>
          <a:prstGeom prst="rect">
            <a:avLst/>
          </a:prstGeom>
        </p:spPr>
      </p:pic>
      <p:pic>
        <p:nvPicPr>
          <p:cNvPr id="12" name="Picture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F00F460-AD74-854E-97C8-AEC4713DCF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75" y="5100667"/>
            <a:ext cx="738109" cy="48093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F11BB4-E65B-FD43-83EA-3DF5D9104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34" y="4598636"/>
            <a:ext cx="2657424" cy="14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E97412-A92E-5440-82DA-65915A556970}"/>
              </a:ext>
            </a:extLst>
          </p:cNvPr>
          <p:cNvSpPr/>
          <p:nvPr/>
        </p:nvSpPr>
        <p:spPr>
          <a:xfrm>
            <a:off x="0" y="1376515"/>
            <a:ext cx="12192000" cy="44736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 dirty="0"/>
              <a:t>Virtual background examples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D13A44-86BC-9644-BB01-1F6FBAC8C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3847856"/>
            <a:ext cx="2687670" cy="1511814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0AF41B-6492-084F-B8CB-77362563B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1807116"/>
            <a:ext cx="2687670" cy="151181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7BA04CB-F9AA-AD4E-B47B-2391511F89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46" y="3847856"/>
            <a:ext cx="2687670" cy="1511814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0507C46B-43D0-7442-9C68-315467A04E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5" y="1807116"/>
            <a:ext cx="2687670" cy="1511815"/>
          </a:xfrm>
          <a:prstGeom prst="rect">
            <a:avLst/>
          </a:prstGeom>
        </p:spPr>
      </p:pic>
      <p:pic>
        <p:nvPicPr>
          <p:cNvPr id="19" name="Picture 18" descr="A picture containing qr code&#10;&#10;Description automatically generated">
            <a:extLst>
              <a:ext uri="{FF2B5EF4-FFF2-40B4-BE49-F238E27FC236}">
                <a16:creationId xmlns:a16="http://schemas.microsoft.com/office/drawing/2014/main" id="{EB0AB044-F441-E647-897D-6219E1605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3847854"/>
            <a:ext cx="2687672" cy="1511815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E1964B14-59F5-DB49-ABD9-53C48E10EB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1807117"/>
            <a:ext cx="2687670" cy="151181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10E9EEE-B386-344B-9057-6818174EDF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21" y="3847856"/>
            <a:ext cx="2687668" cy="1511813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AAA0E60-FBCB-914C-BA56-E6CBA04757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23" y="1807117"/>
            <a:ext cx="2687668" cy="1511813"/>
          </a:xfrm>
          <a:prstGeom prst="rect">
            <a:avLst/>
          </a:prstGeom>
        </p:spPr>
      </p:pic>
      <p:pic>
        <p:nvPicPr>
          <p:cNvPr id="38" name="Picture 3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0F0BC9D-1DAE-5040-8335-32D78B4C48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1" y="1946787"/>
            <a:ext cx="2111379" cy="1375730"/>
          </a:xfrm>
          <a:prstGeom prst="rect">
            <a:avLst/>
          </a:prstGeom>
        </p:spPr>
      </p:pic>
      <p:pic>
        <p:nvPicPr>
          <p:cNvPr id="40" name="Picture 3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22D38DE-2604-8344-9ADB-39CCFCC1C5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15" y="3983939"/>
            <a:ext cx="2111379" cy="13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5447AB-2556-774B-8149-48D44CC6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253330"/>
            <a:ext cx="7226070" cy="53637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Use the Virtual background slide layout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 the icons from page 8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Avoid overlapping or distorting the icons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Export the slide as a </a:t>
            </a:r>
            <a:r>
              <a:rPr lang="en-US" sz="2800" dirty="0" err="1"/>
              <a:t>png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 dirty="0"/>
              <a:t>Create your own virtual background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E22849-A5D8-9849-97DD-5312410B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6" y="4338162"/>
            <a:ext cx="5243905" cy="23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6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examples</a:t>
            </a:r>
          </a:p>
        </p:txBody>
      </p:sp>
    </p:spTree>
    <p:extLst>
      <p:ext uri="{BB962C8B-B14F-4D97-AF65-F5344CB8AC3E}">
        <p14:creationId xmlns:p14="http://schemas.microsoft.com/office/powerpoint/2010/main" val="146762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Name goes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7982322" cy="1935532"/>
          </a:xfrm>
        </p:spPr>
        <p:txBody>
          <a:bodyPr/>
          <a:lstStyle/>
          <a:p>
            <a:r>
              <a:rPr lang="en-US" dirty="0"/>
              <a:t>Why the data community is at the heart of any business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Fun stories &amp; examples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C3B8-B8AD-234C-A862-087FCA61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9715" y="3776761"/>
            <a:ext cx="1577838" cy="15778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179482-F27A-6947-BD1E-DB2F7532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5337" y="3620789"/>
            <a:ext cx="1437027" cy="14370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AC16B69-959D-4A41-8694-40E5BAA3E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3066" y="5026530"/>
            <a:ext cx="1577839" cy="15778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F36D71B-6954-7E44-BE2B-1528FC223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7997" y="5226533"/>
            <a:ext cx="1437027" cy="14370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2F2758-81E1-F840-86C7-8D05ECF122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6845" y="2315084"/>
            <a:ext cx="1320708" cy="13207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272825-BC33-8C42-AFA1-0F6A265EB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18161" y="5636538"/>
            <a:ext cx="967831" cy="9678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4C3033-845F-644B-8715-06F15B009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5082" y="385889"/>
            <a:ext cx="882471" cy="882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C477C53-6EB3-5642-BBC8-5EDFF9F739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02764" y="1135614"/>
            <a:ext cx="1108162" cy="11081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C50F76E-A653-294A-895B-5DD7FB407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92430" y="2458165"/>
            <a:ext cx="1026949" cy="1026949"/>
          </a:xfrm>
          <a:prstGeom prst="rect">
            <a:avLst/>
          </a:prstGeom>
        </p:spPr>
      </p:pic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6B011D6D-A41C-1742-B2BD-AE8CB2C1CCE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here</a:t>
            </a:r>
          </a:p>
        </p:txBody>
      </p:sp>
      <p:sp>
        <p:nvSpPr>
          <p:cNvPr id="26" name="Content Placeholder 20">
            <a:extLst>
              <a:ext uri="{FF2B5EF4-FFF2-40B4-BE49-F238E27FC236}">
                <a16:creationId xmlns:a16="http://schemas.microsoft.com/office/drawing/2014/main" id="{D9DA85F5-24DA-EC45-9D57-DF5470DA0F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27" name="Content Placeholder 21">
            <a:extLst>
              <a:ext uri="{FF2B5EF4-FFF2-40B4-BE49-F238E27FC236}">
                <a16:creationId xmlns:a16="http://schemas.microsoft.com/office/drawing/2014/main" id="{A1F36BB4-1E45-A246-A21E-B9947BFE1F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28" name="Content Placeholder 22">
            <a:extLst>
              <a:ext uri="{FF2B5EF4-FFF2-40B4-BE49-F238E27FC236}">
                <a16:creationId xmlns:a16="http://schemas.microsoft.com/office/drawing/2014/main" id="{7E80A694-4240-484B-A2AD-D243597AC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53852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745D92-3607-2B43-C95C-9522AB17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Standardizing/consistency across systems</a:t>
            </a:r>
          </a:p>
          <a:p>
            <a:pPr lvl="1"/>
            <a:r>
              <a:rPr lang="en-US" dirty="0"/>
              <a:t>Data Warehouse and associated ETL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6DE23-681F-0C05-2B99-A15F4F9B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uh, yeah, let’s discuss why we need these constraint thingies…</a:t>
            </a:r>
          </a:p>
        </p:txBody>
      </p:sp>
    </p:spTree>
    <p:extLst>
      <p:ext uri="{BB962C8B-B14F-4D97-AF65-F5344CB8AC3E}">
        <p14:creationId xmlns:p14="http://schemas.microsoft.com/office/powerpoint/2010/main" val="109716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58F5F0-ABC1-0848-8628-04A839BB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A021E5-8A53-0140-8CFE-074E93D8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497A7E-C01A-C348-8685-B12EE4160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9D0DED-E49C-4444-9CC4-D8194A15A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74735F-2336-364D-9A68-FF6D2E310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C7FADA-6FB9-914C-8AB6-9FE067D8B5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F5BEF25-2559-FD46-808B-262B50D96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F79CFC-D8B2-AE40-8C72-70FA4A373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B2A8E-E875-7C4E-91D4-92BCA8F3A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CCF6BE4-F37F-6B4A-8255-53AAD6FEA3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2747F2-A1AC-5747-8BAC-473228DAB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6A3EB4-6D36-C449-8695-368C51AD0C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AD6604-3CDC-4549-A63D-B13A6E7E63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8819721-08D2-FD4C-9653-C674A7B3DA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F39EEB2-84AB-4946-A94F-580FAF006C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D8841AC-6AE2-164A-8631-A1C1EE63A5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E45078C-62A3-C54D-AFE4-80D41477B5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231A865-F473-1545-BD39-19F080570F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AD86C77-6BB9-A641-A82D-72E9614C3A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EF7C612-77F0-8640-8472-AF5506B74A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813DE68-EF66-724A-AAD6-B59E6FECF5D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5BB569A-CFE4-0147-94CA-C6720F9CE77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6624D96-5D77-AB4F-8E9E-9EB6D3B2B7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DEF52FF-1B62-B949-B812-14C497E8A55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FE50813-385A-0343-B8D5-3B5F976195F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13C2EA1E-88B2-D84B-92FF-EC972A519C2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33F2561-28B3-E14D-AB75-533590E79E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B8C220E-E060-3444-90D0-90F17EDD08E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8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94D5C1-23F2-D146-95A8-318B8E31B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5CB8EB-5544-C947-9BE1-56EBE05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449E3B-C296-624C-99E8-D48D0734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0396677-61C5-8E4F-9CC5-B2BF96CCF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379DC-A5CB-C542-AC0C-EC6996CB7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B4393-BA6B-8649-B1CC-0C02A76CD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14EC18-C256-EA42-B22C-B58596D4D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55CBB9-88EA-B14F-955A-B2F5AC5D15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DBBF89-E313-F543-8942-9628C9FFF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E3009A-4F46-D645-9911-1AC40EFDA5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63B8497-37D1-004C-89F2-6B7239CCC9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B3C6B7-4C6D-894C-8817-25AA17E873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4077A5-18FE-1C4C-9608-26B04987AC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A81D7E-78A4-D547-A99F-E090A8BF7A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F2D951-E234-7F47-A467-0573C10C6A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C86190A-C225-8E45-A064-652C61EC65B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A45319-10E2-9A4C-AE8D-C07B3F91CD8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DA858D9-FB8E-6042-B9EC-DD9D83070B3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271124E-C447-AB4E-BD64-19711934D4D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69BCCEA-4741-5242-8875-60AAA81BA6A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3B0526-716F-2C4F-A0A6-9C8A51C92B2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9FF1ECA-F35B-3041-AA4E-8D097A7F05F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2C77F39-F803-2A42-A790-1A245986DC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A67D34B-5E7B-7C45-A06A-7FE89854D9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AF0CC22-599D-3E42-B847-D56D391775E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26C004E-3D13-8C42-B3FB-7716A75A2A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C9EFAD0-EF10-DB42-A540-5CCF384838B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5DBA84-E37C-854E-A480-3FED849DD0B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BE59C4-AB48-A444-B9ED-0F6C2297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8206D17-3635-8842-928F-B3729015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90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778D63-CEB2-E542-9AB8-86F8766F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01F9F1-ADEE-D24B-AF76-7735861A4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8A9B30-900A-534D-AE8F-44F0CC732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724CDC8-AA23-0445-AF4C-D8DB8F2D2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B0EDAD-99A1-074E-B961-E426E91DC9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ACCA5EC-C090-6246-A18A-B77210F2B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1B753FC-D3AA-F84D-81E7-A54E05B640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20309AE-A30E-E641-AF0D-7A55CBB59C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F88AA89-5948-8349-B1C5-C2CDD8A186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D76037-B25B-1244-940F-7E2E8BE7AF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67C850B-E5B1-5C47-A754-29F5CC3B9C4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C5AE8DB-46E4-534C-BE1E-8D0B44261A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956B0F3-082A-B844-BE5C-3445247C4D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C6E915E-E880-954F-83C5-35750F8E0E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3D8A45-0065-0440-8DF5-4B97EF6C50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4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154320A-1953-6A49-B986-A81D73BA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DFFFCC-8A9F-1C42-A532-6985B01E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0FE70B5-831E-3546-88ED-28562AD30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80492A-631C-B94E-8B03-C8075EFF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49116B-215A-094C-90F1-06003658C4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38F0C6-5F63-524F-BCD6-86884BEF3B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98806F-0998-B74E-9609-AD1FA5D108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6B42AB-BEFF-0948-86BA-E38C76F65E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82456E3-6C91-B944-8899-8ED9DAA23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4F1D49-BAF0-0C42-A8C4-3B1AC0C2F8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24AA24-4390-1444-84C0-F0811CF863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8EA588-AE20-4A4F-99A8-848E01FCB6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1C6DC3-77AE-EF42-AC9A-287E3E00F2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623A11-185E-664B-BCE5-537933CFA4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1ADCC9-7F2E-6942-B63C-1D33B957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0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37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745D92-3607-2B43-C95C-9522AB17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Constraints</a:t>
            </a:r>
          </a:p>
          <a:p>
            <a:pPr lvl="1"/>
            <a:r>
              <a:rPr lang="en-US" dirty="0"/>
              <a:t>columns/attributes/fields</a:t>
            </a:r>
          </a:p>
          <a:p>
            <a:r>
              <a:rPr lang="en-US" dirty="0"/>
              <a:t>Entity Constraints</a:t>
            </a:r>
          </a:p>
          <a:p>
            <a:pPr lvl="1"/>
            <a:r>
              <a:rPr lang="en-US" dirty="0"/>
              <a:t>rows/records, with key/identifier</a:t>
            </a:r>
          </a:p>
          <a:p>
            <a:r>
              <a:rPr lang="en-US" dirty="0"/>
              <a:t>Relational Constraints</a:t>
            </a:r>
          </a:p>
          <a:p>
            <a:pPr lvl="1"/>
            <a:r>
              <a:rPr lang="en-US" dirty="0"/>
              <a:t>tables with references to other keys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6DE23-681F-0C05-2B99-A15F4F9B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constraint thingies…?</a:t>
            </a:r>
          </a:p>
        </p:txBody>
      </p:sp>
    </p:spTree>
    <p:extLst>
      <p:ext uri="{BB962C8B-B14F-4D97-AF65-F5344CB8AC3E}">
        <p14:creationId xmlns:p14="http://schemas.microsoft.com/office/powerpoint/2010/main" val="111747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1CC80-5CB9-9DCB-377C-4A599BAB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  <a:p>
            <a:r>
              <a:rPr lang="en-US" dirty="0"/>
              <a:t>NULL / NOT NULL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DEFAULT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D0DD8-D684-FEE7-0F9C-4BFAC2CF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Constraints</a:t>
            </a:r>
          </a:p>
        </p:txBody>
      </p:sp>
    </p:spTree>
    <p:extLst>
      <p:ext uri="{BB962C8B-B14F-4D97-AF65-F5344CB8AC3E}">
        <p14:creationId xmlns:p14="http://schemas.microsoft.com/office/powerpoint/2010/main" val="58547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4A3FB-C427-8B79-8B9F-053C80A7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r>
              <a:rPr lang="en-US" dirty="0"/>
              <a:t>UNIQUE</a:t>
            </a:r>
          </a:p>
          <a:p>
            <a:r>
              <a:rPr lang="en-US" dirty="0"/>
              <a:t>CHECK, but with multiple columns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8138F-D814-6DB7-4D65-E1C607D9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143549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33CCC6-906A-5A3C-2B52-2A42B865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FOREIGN KEY</a:t>
            </a:r>
          </a:p>
          <a:p>
            <a:pPr lvl="1"/>
            <a:r>
              <a:rPr lang="en-US" dirty="0"/>
              <a:t>Referenced (parent) table</a:t>
            </a:r>
          </a:p>
          <a:p>
            <a:pPr lvl="1"/>
            <a:r>
              <a:rPr lang="en-US" dirty="0"/>
              <a:t>Referencing (child) table, has key to referenced table</a:t>
            </a:r>
          </a:p>
          <a:p>
            <a:pPr lvl="1"/>
            <a:r>
              <a:rPr lang="en-US" dirty="0"/>
              <a:t>sort of like a background check on your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7B29A-D9A5-7EB1-6CA3-20E9D855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62612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251C7-8448-1C46-07CB-4A8B65EE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say, on the highly unlikely chance I inherit a database system that actually has constraints, how do I find them?</a:t>
            </a:r>
          </a:p>
          <a:p>
            <a:pPr lvl="1"/>
            <a:r>
              <a:rPr lang="en-US" dirty="0"/>
              <a:t>sys schema (views and functions)</a:t>
            </a:r>
          </a:p>
          <a:p>
            <a:pPr lvl="1"/>
            <a:r>
              <a:rPr lang="en-US" dirty="0"/>
              <a:t>INFORMATION_SCHEMA (old)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6480CC-47B8-ABAE-BB7A-63D710F3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Documentation?</a:t>
            </a:r>
          </a:p>
        </p:txBody>
      </p:sp>
    </p:spTree>
    <p:extLst>
      <p:ext uri="{BB962C8B-B14F-4D97-AF65-F5344CB8AC3E}">
        <p14:creationId xmlns:p14="http://schemas.microsoft.com/office/powerpoint/2010/main" val="3029359543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E3CBF63C2054098F92FAEB9732B23" ma:contentTypeVersion="14" ma:contentTypeDescription="Create a new document." ma:contentTypeScope="" ma:versionID="1786c211df7a4d558c5fb523cbf820fa">
  <xsd:schema xmlns:xsd="http://www.w3.org/2001/XMLSchema" xmlns:xs="http://www.w3.org/2001/XMLSchema" xmlns:p="http://schemas.microsoft.com/office/2006/metadata/properties" xmlns:ns3="c6dbce17-34d3-4328-8abd-0e613976c3b2" xmlns:ns4="e2aca0bc-9988-4143-ba29-22c48e12f463" targetNamespace="http://schemas.microsoft.com/office/2006/metadata/properties" ma:root="true" ma:fieldsID="7b3e7c40237ca927da7b74fc8c9cdef8" ns3:_="" ns4:_="">
    <xsd:import namespace="c6dbce17-34d3-4328-8abd-0e613976c3b2"/>
    <xsd:import namespace="e2aca0bc-9988-4143-ba29-22c48e12f4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bce17-34d3-4328-8abd-0e613976c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ca0bc-9988-4143-ba29-22c48e12f46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698D9F-23A0-454D-880E-A2B3074D19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dbce17-34d3-4328-8abd-0e613976c3b2"/>
    <ds:schemaRef ds:uri="e2aca0bc-9988-4143-ba29-22c48e12f4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5CE56A-4151-4D96-A61D-6676DA0C5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C110CB-D9F3-4A44-8F02-B7B160E16802}">
  <ds:schemaRefs>
    <ds:schemaRef ds:uri="http://purl.org/dc/elements/1.1/"/>
    <ds:schemaRef ds:uri="e2aca0bc-9988-4143-ba29-22c48e12f4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c6dbce17-34d3-4328-8abd-0e613976c3b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27795</TotalTime>
  <Words>1433</Words>
  <Application>Microsoft Office PowerPoint</Application>
  <PresentationFormat>Widescreen</PresentationFormat>
  <Paragraphs>235</Paragraphs>
  <Slides>47</Slides>
  <Notes>16</Notes>
  <HiddenSlides>27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Roboto Regular</vt:lpstr>
      <vt:lpstr>IBM Plex Sans SemiBold</vt:lpstr>
      <vt:lpstr>IBM Plex Sans</vt:lpstr>
      <vt:lpstr>Arial</vt:lpstr>
      <vt:lpstr>Calibri</vt:lpstr>
      <vt:lpstr>Roboto</vt:lpstr>
      <vt:lpstr>Calibri Light</vt:lpstr>
      <vt:lpstr>Roboto Bold</vt:lpstr>
      <vt:lpstr>IBM Plex Sans Text</vt:lpstr>
      <vt:lpstr>IBM Plex Sans Medium</vt:lpstr>
      <vt:lpstr>Redgate theme v2</vt:lpstr>
      <vt:lpstr>Tame Your Unruly Data… With Constraints!</vt:lpstr>
      <vt:lpstr>Rob</vt:lpstr>
      <vt:lpstr>Demo #0 – What can go wrong without constraints?</vt:lpstr>
      <vt:lpstr>So, uh, yeah, let’s discuss why we need these constraint thingies…</vt:lpstr>
      <vt:lpstr>What are these constraint thingies…?</vt:lpstr>
      <vt:lpstr>Domain Constraints</vt:lpstr>
      <vt:lpstr>Entity Constraints</vt:lpstr>
      <vt:lpstr>Relational Constraints</vt:lpstr>
      <vt:lpstr>Documentation?</vt:lpstr>
      <vt:lpstr>OBJECTPROPERTYEX()</vt:lpstr>
      <vt:lpstr>Demo: Additional Benefits</vt:lpstr>
      <vt:lpstr>How/when to use constraints #1</vt:lpstr>
      <vt:lpstr>How/when to use constraints #2</vt:lpstr>
      <vt:lpstr>How/when to use constraints #3</vt:lpstr>
      <vt:lpstr>Data Integrity…Demystified!</vt:lpstr>
      <vt:lpstr>Data Types!</vt:lpstr>
      <vt:lpstr>Database Design!</vt:lpstr>
      <vt:lpstr>But is this really necessary? Everyone has some bad data sometimes…</vt:lpstr>
      <vt:lpstr>Conclusion</vt:lpstr>
      <vt:lpstr>References</vt:lpstr>
      <vt:lpstr>PowerPoint Presentation</vt:lpstr>
      <vt:lpstr>Rob</vt:lpstr>
      <vt:lpstr>Presentation slide template</vt:lpstr>
      <vt:lpstr>Contents Everything you need for your presentation</vt:lpstr>
      <vt:lpstr>Slide templates Including essential slides and personalizing your title slide with icons</vt:lpstr>
      <vt:lpstr>Slide templates Essential slides you must include in your presentation</vt:lpstr>
      <vt:lpstr>You can personalize your title slide using the icons provided on page 8, or you can simply use the default title slide.  Examples:</vt:lpstr>
      <vt:lpstr>Other slide templates A variety of other slide layouts are provided</vt:lpstr>
      <vt:lpstr>Icons and graphics You can use the provided icons and graphics throughout your presentation</vt:lpstr>
      <vt:lpstr>Icons</vt:lpstr>
      <vt:lpstr>Using the icons</vt:lpstr>
      <vt:lpstr>Other graphics you may find useful</vt:lpstr>
      <vt:lpstr>Virtual backgrounds (optional) Create your own, and why not match it to your title slide</vt:lpstr>
      <vt:lpstr>Virtual background examples</vt:lpstr>
      <vt:lpstr>Create your own virtual background</vt:lpstr>
      <vt:lpstr>Slide examples</vt:lpstr>
      <vt:lpstr>Message for the end of the presentation goes here</vt:lpstr>
      <vt:lpstr>PowerPoint Presentation</vt:lpstr>
      <vt:lpstr>Why the data community is at the heart of any business Fun stories &amp;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Steve Rezhener</cp:lastModifiedBy>
  <cp:revision>983</cp:revision>
  <cp:lastPrinted>2015-12-02T11:41:23Z</cp:lastPrinted>
  <dcterms:created xsi:type="dcterms:W3CDTF">2015-11-25T13:50:45Z</dcterms:created>
  <dcterms:modified xsi:type="dcterms:W3CDTF">2022-12-20T06:41:44Z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0x010100B84E3CBF63C2054098F92FAEB9732B23</vt:lpwstr>
  </property>
</Properties>
</file>